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3"/>
  </p:sldMasterIdLst>
  <p:notesMasterIdLst>
    <p:notesMasterId r:id="rId15"/>
  </p:notesMasterIdLst>
  <p:handoutMasterIdLst>
    <p:handoutMasterId r:id="rId16"/>
  </p:handoutMasterIdLst>
  <p:sldIdLst>
    <p:sldId id="282" r:id="rId4"/>
    <p:sldId id="298" r:id="rId5"/>
    <p:sldId id="283" r:id="rId6"/>
    <p:sldId id="291" r:id="rId7"/>
    <p:sldId id="284" r:id="rId8"/>
    <p:sldId id="294" r:id="rId9"/>
    <p:sldId id="297" r:id="rId10"/>
    <p:sldId id="295" r:id="rId11"/>
    <p:sldId id="299" r:id="rId12"/>
    <p:sldId id="300" r:id="rId13"/>
    <p:sldId id="301" r:id="rId14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31" autoAdjust="0"/>
  </p:normalViewPr>
  <p:slideViewPr>
    <p:cSldViewPr snapToGrid="0">
      <p:cViewPr varScale="1">
        <p:scale>
          <a:sx n="66" d="100"/>
          <a:sy n="66" d="100"/>
        </p:scale>
        <p:origin x="102" y="9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0A5C064-84A7-4F33-A3C5-616A674BA786}" type="datetime1">
              <a:rPr lang="ru-RU" smtClean="0"/>
              <a:t>05.12.2025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B300C-53C0-476E-919C-7CE08E363BA7}" type="datetime1">
              <a:rPr lang="ru-RU" smtClean="0"/>
              <a:pPr/>
              <a:t>05.12.2025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606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6638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110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553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725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200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758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0744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640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02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3158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1">
            <a:extLst>
              <a:ext uri="{FF2B5EF4-FFF2-40B4-BE49-F238E27FC236}">
                <a16:creationId xmlns:a16="http://schemas.microsoft.com/office/drawing/2014/main" id="{837F9836-5B23-424D-8C60-AC02A8512A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980476" y="0"/>
            <a:ext cx="2211524" cy="6858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НАЗВАНИЕ ПРЕЗЕНТАЦИИ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1904" y="4650539"/>
            <a:ext cx="3401478" cy="1192038"/>
          </a:xfrm>
          <a:solidFill>
            <a:schemeClr val="tx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4500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6" name="Текст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29800" y="1511250"/>
            <a:ext cx="4500000" cy="468000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4FE60C-ACE5-4516-8CB6-EEDD96DB735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 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916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72900" y="1511476"/>
            <a:ext cx="2916000" cy="467924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1" name="Текст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13800" y="1511475"/>
            <a:ext cx="2916000" cy="4679250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 столбц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1764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90450" y="1512000"/>
            <a:ext cx="1764000" cy="4679250"/>
          </a:xfrm>
        </p:spPr>
        <p:txBody>
          <a:bodyPr rtlCol="0"/>
          <a:lstStyle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3" name="Текст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8900" y="1512000"/>
            <a:ext cx="1764000" cy="4679250"/>
          </a:xfrm>
        </p:spPr>
        <p:txBody>
          <a:bodyPr rtlCol="0"/>
          <a:lstStyle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5" name="Текст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07350" y="1507535"/>
            <a:ext cx="1764000" cy="4679250"/>
          </a:xfrm>
        </p:spPr>
        <p:txBody>
          <a:bodyPr rtlCol="0"/>
          <a:lstStyle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7" name="Текст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65800" y="1507535"/>
            <a:ext cx="1764000" cy="4683715"/>
          </a:xfrm>
        </p:spPr>
        <p:txBody>
          <a:bodyPr rtlCol="0"/>
          <a:lstStyle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A8293F-A5B5-4FCC-BF27-A25B1BAFF24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E801980-CBAE-4A50-886D-54D7BB2E19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2310D190-B83D-438A-91BC-470C41B22A2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 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54ED587-2D2F-4D3F-B55B-C64465AB4EC5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НАЗВАНИЕ ПРЕЗЕНТАЦИИ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1811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 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1">
            <a:extLst>
              <a:ext uri="{FF2B5EF4-FFF2-40B4-BE49-F238E27FC236}">
                <a16:creationId xmlns:a16="http://schemas.microsoft.com/office/drawing/2014/main" id="{069FFAE5-B16E-4571-88F7-52FA5354B1A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73" y="63691"/>
            <a:ext cx="9911201" cy="6727346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НАЗВАНИЕ ПРЕЗЕНТАЦИИ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9473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-фотография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1">
            <a:extLst>
              <a:ext uri="{FF2B5EF4-FFF2-40B4-BE49-F238E27FC236}">
                <a16:creationId xmlns:a16="http://schemas.microsoft.com/office/drawing/2014/main" id="{1599E2D7-24B3-4D66-9AFB-83C1AEC4DBB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80476" y="0"/>
            <a:ext cx="2211524" cy="6192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5086" y="1807950"/>
            <a:ext cx="5184913" cy="432000"/>
          </a:xfrm>
        </p:spPr>
        <p:txBody>
          <a:bodyPr rtlCol="0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44886" y="2383950"/>
            <a:ext cx="5184913" cy="360000"/>
          </a:xfrm>
        </p:spPr>
        <p:txBody>
          <a:bodyPr rtlCol="0"/>
          <a:lstStyle>
            <a:lvl1pPr marL="0" indent="0" algn="r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45000" y="2908300"/>
            <a:ext cx="5184800" cy="3283700"/>
          </a:xfrm>
          <a:solidFill>
            <a:schemeClr val="bg1"/>
          </a:solidFill>
        </p:spPr>
        <p:txBody>
          <a:bodyPr lIns="180000" tIns="252000" rIns="252000" rtlCol="0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-фотография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23393" y="1343906"/>
            <a:ext cx="3736800" cy="3933645"/>
          </a:xfrm>
          <a:solidFill>
            <a:schemeClr val="bg1"/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9" name="Рисунок 6">
            <a:extLst>
              <a:ext uri="{FF2B5EF4-FFF2-40B4-BE49-F238E27FC236}">
                <a16:creationId xmlns:a16="http://schemas.microsoft.com/office/drawing/2014/main" id="{492C2A1D-F7BD-46B6-BC01-15D365ACD50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0193" y="1344803"/>
            <a:ext cx="3737526" cy="3933645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F4F1543-153D-4F77-A4A9-C9BBA1C2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31100" cy="43200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9FAA210E-391A-499A-89D5-F222045FD1A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68959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234719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Сравнение слева — заполнитель 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432296"/>
            <a:ext cx="4500000" cy="527076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4500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2" name="Сравнение слева — заполнитель 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29800" y="1433105"/>
            <a:ext cx="4500000" cy="525283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8" name="Текст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29800" y="2020359"/>
            <a:ext cx="4500000" cy="4170891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ольшое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9200" y="432000"/>
            <a:ext cx="5472113" cy="5759250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75314" y="5096632"/>
            <a:ext cx="2028686" cy="1094618"/>
          </a:xfrm>
        </p:spPr>
        <p:txBody>
          <a:bodyPr rtlCol="0" anchor="b"/>
          <a:lstStyle>
            <a:lvl1pPr marL="0" indent="0" algn="r">
              <a:buNone/>
              <a:defRPr i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Введите подпись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74360" y="2112793"/>
            <a:ext cx="6798250" cy="1674470"/>
          </a:xfrm>
        </p:spPr>
        <p:txBody>
          <a:bodyPr rtlCol="0" anchor="ctr"/>
          <a:lstStyle>
            <a:lvl1pPr algn="ctr">
              <a:lnSpc>
                <a:spcPct val="100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Спасибо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CA3EFDD3-A9D2-4EB6-BB2A-F6999D9F7E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74361" y="4035727"/>
            <a:ext cx="3329850" cy="382887"/>
          </a:xfrm>
        </p:spPr>
        <p:txBody>
          <a:bodyPr rtlCol="0"/>
          <a:lstStyle>
            <a:lvl1pPr marL="0" indent="0" algn="r">
              <a:buNone/>
              <a:defRPr sz="2400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261ED1F7-B623-43D9-9BDA-8808C5CFAF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2268" y="4150118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Номер телефона</a:t>
            </a:r>
          </a:p>
        </p:txBody>
      </p:sp>
      <p:sp>
        <p:nvSpPr>
          <p:cNvPr id="13" name="Текст 7">
            <a:extLst>
              <a:ext uri="{FF2B5EF4-FFF2-40B4-BE49-F238E27FC236}">
                <a16:creationId xmlns:a16="http://schemas.microsoft.com/office/drawing/2014/main" id="{E27366FC-4115-4122-9CE2-5FA9D424AD5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62268" y="4540691"/>
            <a:ext cx="2910342" cy="238016"/>
          </a:xfrm>
        </p:spPr>
        <p:txBody>
          <a:bodyPr rtlCol="0"/>
          <a:lstStyle>
            <a:lvl1pPr marL="0" indent="0" algn="l">
              <a:lnSpc>
                <a:spcPct val="80000"/>
              </a:lnSpc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Электронная почта или контакт в социальной сети</a:t>
            </a:r>
          </a:p>
        </p:txBody>
      </p:sp>
      <p:sp>
        <p:nvSpPr>
          <p:cNvPr id="14" name="Текст 8">
            <a:extLst>
              <a:ext uri="{FF2B5EF4-FFF2-40B4-BE49-F238E27FC236}">
                <a16:creationId xmlns:a16="http://schemas.microsoft.com/office/drawing/2014/main" id="{DEB36829-2F8B-4E22-AB6D-4111D18AF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62268" y="4931263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Веб-сайт компании</a:t>
            </a:r>
          </a:p>
        </p:txBody>
      </p:sp>
    </p:spTree>
    <p:extLst>
      <p:ext uri="{BB962C8B-B14F-4D97-AF65-F5344CB8AC3E}">
        <p14:creationId xmlns:p14="http://schemas.microsoft.com/office/powerpoint/2010/main" val="318901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42953D-28FC-41B5-A1BB-BB3BA7CA40B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2C8D0EF-1DB6-4ADC-8F31-5AE53BF5EAF4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2F208ED-79A0-4B2C-A5EE-9D27466BCA3F}"/>
              </a:ext>
            </a:extLst>
          </p:cNvPr>
          <p:cNvSpPr/>
          <p:nvPr userDrawn="1"/>
        </p:nvSpPr>
        <p:spPr>
          <a:xfrm>
            <a:off x="11407775" y="6356350"/>
            <a:ext cx="784225" cy="365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98116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9198116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7502" y="6401750"/>
            <a:ext cx="278418" cy="2743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i="1"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4" name="Надпись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9630116" y="6346108"/>
            <a:ext cx="1662546" cy="404658"/>
          </a:xfrm>
          <a:prstGeom prst="rect">
            <a:avLst/>
          </a:prstGeom>
          <a:noFill/>
        </p:spPr>
        <p:txBody>
          <a:bodyPr wrap="square" lIns="0" tIns="36000" rIns="0" bIns="0" rtlCol="0">
            <a:spAutoFit/>
          </a:bodyPr>
          <a:lstStyle/>
          <a:p>
            <a:pPr algn="r" rtl="0">
              <a:lnSpc>
                <a:spcPts val="1400"/>
              </a:lnSpc>
            </a:pPr>
            <a:r>
              <a:rPr lang="ru-RU" sz="1600" b="1" spc="-1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>FIRST UP</a:t>
            </a:r>
            <a:r>
              <a:rPr lang="ru-RU" sz="1600" b="1" spc="-100" baseline="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/>
            </a:r>
            <a:br>
              <a:rPr lang="ru-RU" sz="1600" b="1" spc="-100" baseline="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</a:br>
            <a:r>
              <a:rPr lang="ru-RU" sz="1600" b="1" spc="-100" noProof="0" dirty="0">
                <a:solidFill>
                  <a:schemeClr val="accent1"/>
                </a:solidFill>
                <a:latin typeface="Corbel" panose="020B0503020204020204" pitchFamily="34" charset="0"/>
              </a:rPr>
              <a:t> </a:t>
            </a:r>
            <a:r>
              <a:rPr lang="ru-RU" sz="1600" b="1" spc="-100" noProof="0" dirty="0">
                <a:solidFill>
                  <a:schemeClr val="tx1"/>
                </a:solidFill>
                <a:latin typeface="Corbel" panose="020B0503020204020204" pitchFamily="34" charset="0"/>
              </a:rPr>
              <a:t>CONSULTANTS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B322F68-670D-45A0-A54F-7E70BCEAED3F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69B5F15-353A-4344-8D61-F4E25AA9FB6C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FA0C0AA-FCE8-4A7F-928A-54C96BBA9053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5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54" r:id="rId13"/>
    <p:sldLayoutId id="214748365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spc="-1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адпись 15">
            <a:extLst>
              <a:ext uri="{FF2B5EF4-FFF2-40B4-BE49-F238E27FC236}">
                <a16:creationId xmlns:a16="http://schemas.microsoft.com/office/drawing/2014/main" id="{E2F2BFDF-E9F2-4569-A9F2-E1FFCB7FB82D}"/>
              </a:ext>
            </a:extLst>
          </p:cNvPr>
          <p:cNvSpPr txBox="1"/>
          <p:nvPr/>
        </p:nvSpPr>
        <p:spPr>
          <a:xfrm>
            <a:off x="5943599" y="466918"/>
            <a:ext cx="3710119" cy="1144347"/>
          </a:xfrm>
          <a:prstGeom prst="rect">
            <a:avLst/>
          </a:prstGeom>
          <a:noFill/>
        </p:spPr>
        <p:txBody>
          <a:bodyPr wrap="square" lIns="0" tIns="36000" rIns="0" bIns="0" rtlCol="0">
            <a:spAutoFit/>
          </a:bodyPr>
          <a:lstStyle/>
          <a:p>
            <a:pPr algn="r" rtl="0"/>
            <a:r>
              <a:rPr lang="ru-RU" sz="2400" b="1" spc="-1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>МЕЖРЕГИОНАЛЬНЫЙ КОНКУРС</a:t>
            </a:r>
            <a:br>
              <a:rPr lang="ru-RU" sz="2400" b="1" spc="-1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</a:br>
            <a:endParaRPr lang="ru-RU" sz="2400" b="1" spc="-100" baseline="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5468" y="1241933"/>
            <a:ext cx="6798250" cy="999870"/>
          </a:xfrm>
        </p:spPr>
        <p:txBody>
          <a:bodyPr rtlCol="0"/>
          <a:lstStyle/>
          <a:p>
            <a:pPr rtl="0"/>
            <a:r>
              <a:rPr lang="ru-RU" sz="5000" dirty="0"/>
              <a:t>3</a:t>
            </a:r>
            <a:r>
              <a:rPr lang="en-US" sz="5000" dirty="0"/>
              <a:t>d</a:t>
            </a:r>
            <a:r>
              <a:rPr lang="ru-RU" sz="5000" dirty="0"/>
              <a:t> - МОДЕЛЛЕР</a:t>
            </a: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814516"/>
            <a:ext cx="6296297" cy="1192038"/>
          </a:xfrm>
        </p:spPr>
        <p:txBody>
          <a:bodyPr rtlCol="0"/>
          <a:lstStyle/>
          <a:p>
            <a:pPr rtl="0"/>
            <a:r>
              <a:rPr lang="ru-RU" sz="1400" dirty="0"/>
              <a:t>НОМИНАЦИЯ:</a:t>
            </a:r>
          </a:p>
          <a:p>
            <a:pPr rtl="0"/>
            <a:r>
              <a:rPr lang="ru-RU" sz="1400" dirty="0"/>
              <a:t>ВОЗРАСТНАЯ КАТЕГОРИЯ:</a:t>
            </a:r>
          </a:p>
        </p:txBody>
      </p:sp>
      <p:sp>
        <p:nvSpPr>
          <p:cNvPr id="6" name="Подзаголовок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 txBox="1">
            <a:spLocks/>
          </p:cNvSpPr>
          <p:nvPr/>
        </p:nvSpPr>
        <p:spPr>
          <a:xfrm>
            <a:off x="-1" y="5325453"/>
            <a:ext cx="8699863" cy="1192038"/>
          </a:xfrm>
          <a:prstGeom prst="rect">
            <a:avLst/>
          </a:prstGeom>
          <a:solidFill>
            <a:schemeClr val="tx1"/>
          </a:solidFill>
        </p:spPr>
        <p:txBody>
          <a:bodyPr vert="horz" lIns="25200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/>
              <a:t>ФИО УЧАСТНИК (А/ОВ):</a:t>
            </a:r>
          </a:p>
          <a:p>
            <a:r>
              <a:rPr lang="ru-RU" sz="1400" dirty="0"/>
              <a:t>ПРЕДСТАВЛЯЕМАЯ ОБРАЗОВАТЕЛЬНАЯ ОРГАНИЗАЦИЯ: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961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67129-D582-495A-8F4B-6B9075899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32" y="391627"/>
            <a:ext cx="9718964" cy="535577"/>
          </a:xfrm>
        </p:spPr>
        <p:txBody>
          <a:bodyPr rtlCol="0"/>
          <a:lstStyle/>
          <a:p>
            <a:r>
              <a:rPr lang="ru-RU" dirty="0"/>
              <a:t>Самооценка </a:t>
            </a:r>
            <a:r>
              <a:rPr lang="ru-RU" sz="1200" b="0" spc="0" dirty="0"/>
              <a:t>Номинация Конкурса: «Макет» возрастная категория 10-13/14-17 лет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04AFD2-303D-4B48-AA3E-C96B74D8127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35132" y="747204"/>
            <a:ext cx="9522096" cy="360000"/>
          </a:xfrm>
        </p:spPr>
        <p:txBody>
          <a:bodyPr rtlCol="0"/>
          <a:lstStyle/>
          <a:p>
            <a:r>
              <a:rPr lang="ru-RU" sz="1400" dirty="0"/>
              <a:t>Мы предлагаем участникам провести рефлексию и честно оценить результаты своей работы</a:t>
            </a:r>
          </a:p>
        </p:txBody>
      </p:sp>
      <p:graphicFrame>
        <p:nvGraphicFramePr>
          <p:cNvPr id="4" name="Таблица 3">
            <a:extLst>
              <a:ext uri="{FF2B5EF4-FFF2-40B4-BE49-F238E27FC236}">
                <a16:creationId xmlns:a16="http://schemas.microsoft.com/office/drawing/2014/main" id="{BEE0921D-4C1D-4106-9AC0-F73F30E8DA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045478"/>
              </p:ext>
            </p:extLst>
          </p:nvPr>
        </p:nvGraphicFramePr>
        <p:xfrm>
          <a:off x="235132" y="1219418"/>
          <a:ext cx="9379131" cy="544153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7211570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2167561">
                  <a:extLst>
                    <a:ext uri="{9D8B030D-6E8A-4147-A177-3AD203B41FA5}">
                      <a16:colId xmlns:a16="http://schemas.microsoft.com/office/drawing/2014/main" val="3257848256"/>
                    </a:ext>
                  </a:extLst>
                </a:gridCol>
              </a:tblGrid>
              <a:tr h="461873">
                <a:tc>
                  <a:txBody>
                    <a:bodyPr/>
                    <a:lstStyle/>
                    <a:p>
                      <a:pPr algn="ctr" rtl="0"/>
                      <a:endParaRPr lang="ru-RU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От 1 до 10 баллов</a:t>
                      </a:r>
                    </a:p>
                    <a:p>
                      <a:pPr algn="ctr" rtl="0"/>
                      <a:endParaRPr lang="ru-RU" sz="1600" b="0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80654">
                <a:tc>
                  <a:txBody>
                    <a:bodyPr/>
                    <a:lstStyle/>
                    <a:p>
                      <a:pPr algn="ctr" defTabSz="720000" rtl="0"/>
                      <a:r>
                        <a:rPr lang="ru-RU" sz="18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Техническое исполнение</a:t>
                      </a:r>
                    </a:p>
                    <a:p>
                      <a:pPr algn="ctr" defTabSz="720000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(аккуратность выполненной модели, дополнительная обработка, качество сборки и т.д.)</a:t>
                      </a:r>
                      <a:endParaRPr lang="ru-RU" sz="14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495943"/>
                  </a:ext>
                </a:extLst>
              </a:tr>
              <a:tr h="486182"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Дизайн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(творческий подход, необычность форм, соотношение размеров деталей)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461873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Количество элементов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(учитываются</a:t>
                      </a:r>
                      <a:r>
                        <a:rPr lang="ru-RU" sz="16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надписи, декоративные детали, узоры)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461873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Техническая сложность элементов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(учитывается сложность букв, узоров,</a:t>
                      </a:r>
                      <a:r>
                        <a:rPr lang="ru-RU" sz="16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декоративных элементов)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1045291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Полнота предоставления отчета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(презентация заполнена соответственно рекомендациям, заявка на участие в конкурсе заполнена корректно, выслано согласие на обработку персональных данных)</a:t>
                      </a:r>
                    </a:p>
                    <a:p>
                      <a:pPr algn="ctr" rtl="0"/>
                      <a:endParaRPr lang="ru-RU" sz="1600" b="0" i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078208"/>
                  </a:ext>
                </a:extLst>
              </a:tr>
              <a:tr h="930495">
                <a:tc>
                  <a:txBody>
                    <a:bodyPr/>
                    <a:lstStyle/>
                    <a:p>
                      <a:pPr algn="ctr" rtl="0"/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249079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379698-AB4C-493D-BF95-F5781FDF2AC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447502" y="6401750"/>
            <a:ext cx="278418" cy="274324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10</a:t>
            </a:fld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090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67129-D582-495A-8F4B-6B9075899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32" y="391627"/>
            <a:ext cx="9718964" cy="535577"/>
          </a:xfrm>
        </p:spPr>
        <p:txBody>
          <a:bodyPr rtlCol="0"/>
          <a:lstStyle/>
          <a:p>
            <a:r>
              <a:rPr lang="ru-RU" dirty="0"/>
              <a:t>Самооценка </a:t>
            </a:r>
            <a:r>
              <a:rPr lang="ru-RU" sz="1200" b="0" spc="0" dirty="0"/>
              <a:t>Номинация Конкурса: «Изометрические пространства» </a:t>
            </a:r>
            <a:br>
              <a:rPr lang="ru-RU" sz="1200" b="0" spc="0" dirty="0"/>
            </a:br>
            <a:r>
              <a:rPr lang="ru-RU" sz="1200" b="0" spc="0" dirty="0"/>
              <a:t>                                                                   возрастная категория 10-13/14-17 лет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04AFD2-303D-4B48-AA3E-C96B74D8127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35132" y="747204"/>
            <a:ext cx="9522096" cy="360000"/>
          </a:xfrm>
        </p:spPr>
        <p:txBody>
          <a:bodyPr rtlCol="0"/>
          <a:lstStyle/>
          <a:p>
            <a:r>
              <a:rPr lang="ru-RU" sz="1400" dirty="0"/>
              <a:t>Мы предлагаем участникам провести рефлексию и честно оценить результаты своей работы</a:t>
            </a:r>
          </a:p>
        </p:txBody>
      </p:sp>
      <p:graphicFrame>
        <p:nvGraphicFramePr>
          <p:cNvPr id="4" name="Таблица 3">
            <a:extLst>
              <a:ext uri="{FF2B5EF4-FFF2-40B4-BE49-F238E27FC236}">
                <a16:creationId xmlns:a16="http://schemas.microsoft.com/office/drawing/2014/main" id="{BEE0921D-4C1D-4106-9AC0-F73F30E8DA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068595"/>
              </p:ext>
            </p:extLst>
          </p:nvPr>
        </p:nvGraphicFramePr>
        <p:xfrm>
          <a:off x="235132" y="993993"/>
          <a:ext cx="9394984" cy="5780428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7223759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2171225">
                  <a:extLst>
                    <a:ext uri="{9D8B030D-6E8A-4147-A177-3AD203B41FA5}">
                      <a16:colId xmlns:a16="http://schemas.microsoft.com/office/drawing/2014/main" val="3257848256"/>
                    </a:ext>
                  </a:extLst>
                </a:gridCol>
              </a:tblGrid>
              <a:tr h="561324">
                <a:tc>
                  <a:txBody>
                    <a:bodyPr/>
                    <a:lstStyle/>
                    <a:p>
                      <a:pPr algn="ctr" rtl="0"/>
                      <a:endParaRPr lang="ru-RU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От 1 до 10 баллов</a:t>
                      </a:r>
                    </a:p>
                    <a:p>
                      <a:pPr algn="ctr" rtl="0"/>
                      <a:endParaRPr lang="ru-RU" sz="1600" b="0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827214">
                <a:tc>
                  <a:txBody>
                    <a:bodyPr/>
                    <a:lstStyle/>
                    <a:p>
                      <a:pPr algn="ctr" defTabSz="720000" rtl="0"/>
                      <a:r>
                        <a:rPr lang="ru-RU" sz="18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Техническое исполнение</a:t>
                      </a:r>
                    </a:p>
                    <a:p>
                      <a:pPr algn="ctr" defTabSz="720000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(топология, отсутствие ошибок, пустых или скрытых объектов, отсутствие несоединенных вершин и т.п.)</a:t>
                      </a:r>
                      <a:endParaRPr lang="ru-RU" sz="14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495943"/>
                  </a:ext>
                </a:extLst>
              </a:tr>
              <a:tr h="590867"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Дизайн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(сочетание форм и цвета объектов)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561324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Количество элементов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(учитываются</a:t>
                      </a:r>
                      <a:r>
                        <a:rPr lang="ru-RU" sz="16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надписи, декоративные детали, узоры)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561324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Техническая сложность элементов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(учитывается сложность букв, узоров,</a:t>
                      </a:r>
                      <a:r>
                        <a:rPr lang="ru-RU" sz="16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декоративных элементов)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1034018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Качество рендера изображения 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(разрешение, цветопередача, правильно выставленные камера и освещение на сцене)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078208"/>
                  </a:ext>
                </a:extLst>
              </a:tr>
              <a:tr h="1546010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Полнота предоставления отчета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(презентация заполнена соответственно рекомендациям, заявка на участие в конкурсе заполнена корректно, выслано согласие на обработку персональных данных)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249079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379698-AB4C-493D-BF95-F5781FDF2AC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447502" y="6401750"/>
            <a:ext cx="278418" cy="274324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11</a:t>
            </a:fld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814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839" y="385517"/>
            <a:ext cx="8446600" cy="432000"/>
          </a:xfrm>
        </p:spPr>
        <p:txBody>
          <a:bodyPr rtlCol="0"/>
          <a:lstStyle/>
          <a:p>
            <a:pPr rtl="0"/>
            <a:r>
              <a:rPr lang="ru-RU" dirty="0"/>
              <a:t>Информация по заполнению слайдов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332412" y="971176"/>
            <a:ext cx="7445828" cy="439613"/>
          </a:xfrm>
        </p:spPr>
        <p:txBody>
          <a:bodyPr rtlCol="0"/>
          <a:lstStyle/>
          <a:p>
            <a:pPr algn="l" rtl="0"/>
            <a:r>
              <a:rPr lang="ru-RU" sz="1600" dirty="0"/>
              <a:t>! Этот слайд после оформления презентации необходимо удалить.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2</a:t>
            </a:fld>
            <a:endParaRPr lang="ru-RU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 txBox="1">
            <a:spLocks/>
          </p:cNvSpPr>
          <p:nvPr/>
        </p:nvSpPr>
        <p:spPr>
          <a:xfrm>
            <a:off x="489131" y="1985724"/>
            <a:ext cx="7466149" cy="41146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i="0" dirty="0"/>
              <a:t>Данный вариант оформления презентации носит рекомендательный характер. Изображения, шрифт и размер можно изменять на усмотрение участников. Незаполненные и не несущие информационной нагрузки слайды необходимо удалить. Если вам требуется большее количество слайдов, их можно добавить, но презентация не должна содержать более 10 слайдов.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13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224" y="228763"/>
            <a:ext cx="5184913" cy="432000"/>
          </a:xfrm>
        </p:spPr>
        <p:txBody>
          <a:bodyPr rtlCol="0"/>
          <a:lstStyle/>
          <a:p>
            <a:pPr rtl="0"/>
            <a:r>
              <a:rPr lang="ru-RU" dirty="0"/>
              <a:t>О ВЫБОРЕ И РАБОТЕ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45737" y="1676570"/>
            <a:ext cx="4498999" cy="2712549"/>
          </a:xfrm>
        </p:spPr>
        <p:txBody>
          <a:bodyPr rtlCol="0"/>
          <a:lstStyle/>
          <a:p>
            <a:pPr algn="l" rtl="0"/>
            <a:r>
              <a:rPr lang="ru-RU" sz="2000" i="0" dirty="0"/>
              <a:t>Несколько слов о том, как приходили идеи для творчества. Почему именно этот объект вы стали моделировать?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3</a:t>
            </a:fld>
            <a:endParaRPr lang="ru-RU" dirty="0"/>
          </a:p>
        </p:txBody>
      </p:sp>
      <p:pic>
        <p:nvPicPr>
          <p:cNvPr id="1028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614" y="1348008"/>
            <a:ext cx="4161983" cy="416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Текст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 txBox="1">
            <a:spLocks/>
          </p:cNvSpPr>
          <p:nvPr/>
        </p:nvSpPr>
        <p:spPr>
          <a:xfrm rot="418474">
            <a:off x="5960042" y="3192723"/>
            <a:ext cx="2739369" cy="17406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фото в процессе работы над выбором объекта моделирования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4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A5083B-CC27-4F1C-AD03-E3DBEC1C9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z="3500" dirty="0"/>
              <a:t>Проблемка вышла…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5E40B9-054F-4D79-BD17-68E71C740D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2892" y="1448408"/>
            <a:ext cx="3617485" cy="3933645"/>
          </a:xfrm>
        </p:spPr>
        <p:txBody>
          <a:bodyPr rtlCol="0"/>
          <a:lstStyle/>
          <a:p>
            <a:pPr marL="0" indent="0" rtl="0">
              <a:buNone/>
            </a:pPr>
            <a:r>
              <a:rPr lang="ru-RU" sz="2400" dirty="0"/>
              <a:t>Какие трудности у вас возникли в процессе создания 3</a:t>
            </a:r>
            <a:r>
              <a:rPr lang="en-US" sz="2400" dirty="0"/>
              <a:t>D - </a:t>
            </a:r>
            <a:r>
              <a:rPr lang="ru-RU" sz="2400" dirty="0"/>
              <a:t>модели?</a:t>
            </a:r>
          </a:p>
          <a:p>
            <a:r>
              <a:rPr lang="ru-RU" sz="3200" dirty="0"/>
              <a:t>….</a:t>
            </a:r>
          </a:p>
          <a:p>
            <a:r>
              <a:rPr lang="ru-RU" sz="3200" dirty="0"/>
              <a:t>….</a:t>
            </a:r>
          </a:p>
          <a:p>
            <a:r>
              <a:rPr lang="ru-RU" sz="3200" dirty="0"/>
              <a:t>….</a:t>
            </a:r>
            <a:endParaRPr lang="ru-RU" dirty="0"/>
          </a:p>
          <a:p>
            <a:pPr rtl="0"/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D051DA-5DAD-43A7-A238-51C63BA59FEC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4</a:t>
            </a:fld>
            <a:endParaRPr lang="ru-RU" dirty="0"/>
          </a:p>
        </p:txBody>
      </p:sp>
      <p:pic>
        <p:nvPicPr>
          <p:cNvPr id="7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384" y="864000"/>
            <a:ext cx="2927031" cy="29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Текст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 txBox="1">
            <a:spLocks/>
          </p:cNvSpPr>
          <p:nvPr/>
        </p:nvSpPr>
        <p:spPr>
          <a:xfrm rot="418474">
            <a:off x="6869656" y="2063657"/>
            <a:ext cx="2004488" cy="11919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фото в процессе работы над созданием объекта моделирования</a:t>
            </a:r>
          </a:p>
        </p:txBody>
      </p:sp>
      <p:pic>
        <p:nvPicPr>
          <p:cNvPr id="10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80028">
            <a:off x="5698636" y="3458484"/>
            <a:ext cx="2927031" cy="29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Текст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 txBox="1">
            <a:spLocks/>
          </p:cNvSpPr>
          <p:nvPr/>
        </p:nvSpPr>
        <p:spPr>
          <a:xfrm rot="20250331">
            <a:off x="6159907" y="4700434"/>
            <a:ext cx="2004488" cy="11919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фото в процессе работы над созданием объекта моделирования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701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04E83-A4F0-49C5-BB01-F5773509A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313509"/>
            <a:ext cx="5354846" cy="836022"/>
          </a:xfrm>
        </p:spPr>
        <p:txBody>
          <a:bodyPr rtlCol="0"/>
          <a:lstStyle/>
          <a:p>
            <a:pPr rtl="0"/>
            <a:r>
              <a:rPr lang="ru-RU" sz="2800" dirty="0"/>
              <a:t>Взгляд изнутри</a:t>
            </a:r>
            <a:br>
              <a:rPr lang="ru-RU" sz="2800" dirty="0"/>
            </a:br>
            <a:r>
              <a:rPr lang="ru-RU" sz="1600" dirty="0"/>
              <a:t>(слайд для возрастных категорий 10-13/14-17 лет)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B259A0-0017-492F-A0DC-4B70C7052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560" y="1242885"/>
            <a:ext cx="4500000" cy="498616"/>
          </a:xfrm>
        </p:spPr>
        <p:txBody>
          <a:bodyPr rtlCol="0"/>
          <a:lstStyle/>
          <a:p>
            <a:pPr rtl="0"/>
            <a:r>
              <a:rPr lang="ru-RU" dirty="0" err="1"/>
              <a:t>Скрин</a:t>
            </a:r>
            <a:r>
              <a:rPr lang="ru-RU" dirty="0"/>
              <a:t> экрана программы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237D1CA-B91A-410E-A968-D017BBE99F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29800" y="1244581"/>
            <a:ext cx="4500000" cy="496920"/>
          </a:xfrm>
        </p:spPr>
        <p:txBody>
          <a:bodyPr rtlCol="0"/>
          <a:lstStyle/>
          <a:p>
            <a:r>
              <a:rPr lang="ru-RU" dirty="0" err="1"/>
              <a:t>Скрин</a:t>
            </a:r>
            <a:r>
              <a:rPr lang="ru-RU" dirty="0"/>
              <a:t> экрана программы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E6AC9832-FB01-464A-9824-61887B77997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447502" y="6401750"/>
            <a:ext cx="278418" cy="274324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5</a:t>
            </a:fld>
            <a:endParaRPr lang="ru-RU" dirty="0"/>
          </a:p>
        </p:txBody>
      </p:sp>
      <p:pic>
        <p:nvPicPr>
          <p:cNvPr id="11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31" y="2274788"/>
            <a:ext cx="3512057" cy="351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771" y="2274789"/>
            <a:ext cx="3512057" cy="351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837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FB4D5-DA14-4F29-9320-2DE0A6B57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Подводим итоги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9D0F75-42B5-4960-8C3A-291285872DA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31800" y="942685"/>
            <a:ext cx="9561287" cy="360000"/>
          </a:xfrm>
        </p:spPr>
        <p:txBody>
          <a:bodyPr rtlCol="0"/>
          <a:lstStyle/>
          <a:p>
            <a:pPr rtl="0"/>
            <a:r>
              <a:rPr lang="ru-RU" dirty="0"/>
              <a:t>Несколько слов о том, получилось ли у вас создать задуманное, устраивает ли вас результат?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0A34EBD-7DEA-4599-A81B-0A363A0E17FC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447502" y="6401750"/>
            <a:ext cx="278418" cy="274324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6</a:t>
            </a:fld>
            <a:endParaRPr lang="ru-RU" dirty="0"/>
          </a:p>
        </p:txBody>
      </p:sp>
      <p:pic>
        <p:nvPicPr>
          <p:cNvPr id="8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178" y="1116000"/>
            <a:ext cx="2927031" cy="29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177" y="3749043"/>
            <a:ext cx="2927031" cy="29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645" y="3749043"/>
            <a:ext cx="2927031" cy="29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646" y="1044064"/>
            <a:ext cx="2927031" cy="29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Текст 2">
            <a:extLst>
              <a:ext uri="{FF2B5EF4-FFF2-40B4-BE49-F238E27FC236}">
                <a16:creationId xmlns:a16="http://schemas.microsoft.com/office/drawing/2014/main" id="{DE9D0F75-42B5-4960-8C3A-291285872DAF}"/>
              </a:ext>
            </a:extLst>
          </p:cNvPr>
          <p:cNvSpPr txBox="1">
            <a:spLocks/>
          </p:cNvSpPr>
          <p:nvPr/>
        </p:nvSpPr>
        <p:spPr>
          <a:xfrm>
            <a:off x="1642293" y="2525515"/>
            <a:ext cx="1531981" cy="3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Главный вид (вид спереди)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DE9D0F75-42B5-4960-8C3A-291285872DAF}"/>
              </a:ext>
            </a:extLst>
          </p:cNvPr>
          <p:cNvSpPr txBox="1">
            <a:spLocks/>
          </p:cNvSpPr>
          <p:nvPr/>
        </p:nvSpPr>
        <p:spPr>
          <a:xfrm>
            <a:off x="6637821" y="5377150"/>
            <a:ext cx="1135742" cy="3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Вид справа</a:t>
            </a:r>
          </a:p>
        </p:txBody>
      </p:sp>
      <p:sp>
        <p:nvSpPr>
          <p:cNvPr id="18" name="Текст 2">
            <a:extLst>
              <a:ext uri="{FF2B5EF4-FFF2-40B4-BE49-F238E27FC236}">
                <a16:creationId xmlns:a16="http://schemas.microsoft.com/office/drawing/2014/main" id="{DE9D0F75-42B5-4960-8C3A-291285872DAF}"/>
              </a:ext>
            </a:extLst>
          </p:cNvPr>
          <p:cNvSpPr txBox="1">
            <a:spLocks/>
          </p:cNvSpPr>
          <p:nvPr/>
        </p:nvSpPr>
        <p:spPr>
          <a:xfrm>
            <a:off x="1642293" y="5377150"/>
            <a:ext cx="1135742" cy="3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Вид слева</a:t>
            </a:r>
          </a:p>
        </p:txBody>
      </p:sp>
      <p:sp>
        <p:nvSpPr>
          <p:cNvPr id="19" name="Текст 2">
            <a:extLst>
              <a:ext uri="{FF2B5EF4-FFF2-40B4-BE49-F238E27FC236}">
                <a16:creationId xmlns:a16="http://schemas.microsoft.com/office/drawing/2014/main" id="{DE9D0F75-42B5-4960-8C3A-291285872DAF}"/>
              </a:ext>
            </a:extLst>
          </p:cNvPr>
          <p:cNvSpPr txBox="1">
            <a:spLocks/>
          </p:cNvSpPr>
          <p:nvPr/>
        </p:nvSpPr>
        <p:spPr>
          <a:xfrm>
            <a:off x="6637821" y="2683321"/>
            <a:ext cx="1135742" cy="3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Вид сверху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0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FB4D5-DA14-4F29-9320-2DE0A6B57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Подводим итоги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9D0F75-42B5-4960-8C3A-291285872DA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31800" y="1008000"/>
            <a:ext cx="9561287" cy="360000"/>
          </a:xfrm>
        </p:spPr>
        <p:txBody>
          <a:bodyPr rtlCol="0"/>
          <a:lstStyle/>
          <a:p>
            <a:pPr rtl="0"/>
            <a:r>
              <a:rPr lang="ru-RU" dirty="0"/>
              <a:t>Слайд для дополнительных фото. Заполняется на усмотрение участников.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0A34EBD-7DEA-4599-A81B-0A363A0E17FC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447502" y="6401750"/>
            <a:ext cx="278418" cy="274324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7</a:t>
            </a:fld>
            <a:endParaRPr lang="ru-RU" dirty="0"/>
          </a:p>
        </p:txBody>
      </p:sp>
      <p:pic>
        <p:nvPicPr>
          <p:cNvPr id="10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120" y="2494207"/>
            <a:ext cx="2927031" cy="29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thypix.com/wp-content/uploads/photo-frame-1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656" y="2494206"/>
            <a:ext cx="2927031" cy="29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716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67129-D582-495A-8F4B-6B9075899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378" y="444137"/>
            <a:ext cx="9198116" cy="535577"/>
          </a:xfrm>
        </p:spPr>
        <p:txBody>
          <a:bodyPr rtlCol="0"/>
          <a:lstStyle/>
          <a:p>
            <a:r>
              <a:rPr lang="ru-RU" dirty="0"/>
              <a:t>Самооценка </a:t>
            </a:r>
            <a:r>
              <a:rPr lang="ru-RU" sz="1200" b="0" spc="0" dirty="0"/>
              <a:t>Номинация Конкурса: «Макет» возрастная категория 6 – 9 лет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04AFD2-303D-4B48-AA3E-C96B74D8127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04378" y="951379"/>
            <a:ext cx="9522096" cy="360000"/>
          </a:xfrm>
        </p:spPr>
        <p:txBody>
          <a:bodyPr rtlCol="0"/>
          <a:lstStyle/>
          <a:p>
            <a:r>
              <a:rPr lang="ru-RU" sz="1400" dirty="0"/>
              <a:t>Мы предлагаем участникам провести рефлексию и честно оценить результаты своей работы</a:t>
            </a:r>
          </a:p>
        </p:txBody>
      </p:sp>
      <p:graphicFrame>
        <p:nvGraphicFramePr>
          <p:cNvPr id="4" name="Таблица 3">
            <a:extLst>
              <a:ext uri="{FF2B5EF4-FFF2-40B4-BE49-F238E27FC236}">
                <a16:creationId xmlns:a16="http://schemas.microsoft.com/office/drawing/2014/main" id="{BEE0921D-4C1D-4106-9AC0-F73F30E8DA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947893"/>
              </p:ext>
            </p:extLst>
          </p:nvPr>
        </p:nvGraphicFramePr>
        <p:xfrm>
          <a:off x="404378" y="1311379"/>
          <a:ext cx="8411753" cy="500856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6321697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2090056">
                  <a:extLst>
                    <a:ext uri="{9D8B030D-6E8A-4147-A177-3AD203B41FA5}">
                      <a16:colId xmlns:a16="http://schemas.microsoft.com/office/drawing/2014/main" val="3257848256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rtl="0"/>
                      <a:endParaRPr lang="ru-RU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От 1 до 10 баллов</a:t>
                      </a:r>
                    </a:p>
                    <a:p>
                      <a:pPr algn="ctr" rtl="0"/>
                      <a:endParaRPr lang="ru-RU" sz="1600" b="0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Аккуратность выполнения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(плавное закрашивание</a:t>
                      </a:r>
                      <a:r>
                        <a:rPr lang="ru-RU" sz="14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элементов, отсутствуют зацепки, аккуратно сделаны цветовые переходы и надписи (при наличии) и т.п.)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ctr" rtl="0"/>
                      <a:r>
                        <a:rPr lang="ru-RU" sz="1600" b="0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49594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Дизайн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(творческий подход, сочетание цветов, соотношение размеров деталей)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Количество элементов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(учитываются</a:t>
                      </a:r>
                      <a:r>
                        <a:rPr lang="ru-RU" sz="16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надписи, декоративные детали, узоры)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Техническая сложность элементов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(учитывается сложность букв, узоров,</a:t>
                      </a:r>
                      <a:r>
                        <a:rPr lang="ru-RU" sz="16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декоративных элементов)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Полнота предоставления отчета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(презентация заполнена соответственно рекомендациям, заявка на участие в конкурсе заполнена корректно, выслано согласие на обработку персональных данных)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07820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379698-AB4C-493D-BF95-F5781FDF2AC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447502" y="6401750"/>
            <a:ext cx="278418" cy="274324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8</a:t>
            </a:fld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21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67129-D582-495A-8F4B-6B9075899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32" y="391627"/>
            <a:ext cx="9718964" cy="535577"/>
          </a:xfrm>
        </p:spPr>
        <p:txBody>
          <a:bodyPr rtlCol="0"/>
          <a:lstStyle/>
          <a:p>
            <a:r>
              <a:rPr lang="ru-RU" dirty="0"/>
              <a:t>Самооценка </a:t>
            </a:r>
            <a:r>
              <a:rPr lang="ru-RU" sz="1200" b="0" spc="0" dirty="0"/>
              <a:t>Номинация Конкурса: «Визуализация» возрастная категория 10-13/14-17 лет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04AFD2-303D-4B48-AA3E-C96B74D8127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35132" y="747204"/>
            <a:ext cx="9522096" cy="360000"/>
          </a:xfrm>
        </p:spPr>
        <p:txBody>
          <a:bodyPr rtlCol="0"/>
          <a:lstStyle/>
          <a:p>
            <a:r>
              <a:rPr lang="ru-RU" sz="1400" dirty="0"/>
              <a:t>Мы предлагаем участникам провести рефлексию и честно оценить результаты своей работы</a:t>
            </a:r>
          </a:p>
        </p:txBody>
      </p:sp>
      <p:graphicFrame>
        <p:nvGraphicFramePr>
          <p:cNvPr id="4" name="Таблица 3">
            <a:extLst>
              <a:ext uri="{FF2B5EF4-FFF2-40B4-BE49-F238E27FC236}">
                <a16:creationId xmlns:a16="http://schemas.microsoft.com/office/drawing/2014/main" id="{BEE0921D-4C1D-4106-9AC0-F73F30E8DA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664676"/>
              </p:ext>
            </p:extLst>
          </p:nvPr>
        </p:nvGraphicFramePr>
        <p:xfrm>
          <a:off x="235132" y="1219419"/>
          <a:ext cx="9394984" cy="537266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7223759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2171225">
                  <a:extLst>
                    <a:ext uri="{9D8B030D-6E8A-4147-A177-3AD203B41FA5}">
                      <a16:colId xmlns:a16="http://schemas.microsoft.com/office/drawing/2014/main" val="3257848256"/>
                    </a:ext>
                  </a:extLst>
                </a:gridCol>
              </a:tblGrid>
              <a:tr h="480777">
                <a:tc>
                  <a:txBody>
                    <a:bodyPr/>
                    <a:lstStyle/>
                    <a:p>
                      <a:pPr algn="ctr" rtl="0"/>
                      <a:endParaRPr lang="ru-RU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От 1 до 10 баллов</a:t>
                      </a:r>
                    </a:p>
                    <a:p>
                      <a:pPr algn="ctr" rtl="0"/>
                      <a:endParaRPr lang="ru-RU" sz="1600" b="0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708513">
                <a:tc>
                  <a:txBody>
                    <a:bodyPr/>
                    <a:lstStyle/>
                    <a:p>
                      <a:pPr algn="ctr" defTabSz="720000" rtl="0"/>
                      <a:r>
                        <a:rPr lang="ru-RU" sz="18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Техническое исполнение</a:t>
                      </a:r>
                    </a:p>
                    <a:p>
                      <a:pPr algn="ctr" defTabSz="720000" rtl="0"/>
                      <a:r>
                        <a:rPr lang="ru-RU" sz="1600" b="1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топология, отсутствие ошибок, пустых или скрытых объектов, отсутствие несоединенных вершин и т.п.)</a:t>
                      </a:r>
                      <a:endParaRPr lang="ru-RU" sz="14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495943"/>
                  </a:ext>
                </a:extLst>
              </a:tr>
              <a:tr h="506081"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Дизайн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(творческий подход, сочетание цветов, соотношение размеров деталей)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480777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Количество элементов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(учитываются</a:t>
                      </a:r>
                      <a:r>
                        <a:rPr lang="ru-RU" sz="16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надписи, декоративные детали, узоры)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480777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Техническая сложность элементов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(учитывается сложность букв, узоров,</a:t>
                      </a:r>
                      <a:r>
                        <a:rPr lang="ru-RU" sz="1600" b="0" i="1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декоративных элементов)</a:t>
                      </a:r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1088073">
                <a:tc>
                  <a:txBody>
                    <a:bodyPr/>
                    <a:lstStyle/>
                    <a:p>
                      <a:pPr algn="ctr" rtl="0"/>
                      <a:r>
                        <a:rPr lang="ru-RU" sz="1600" b="1" i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Полнота предоставления отчета</a:t>
                      </a:r>
                    </a:p>
                    <a:p>
                      <a:pPr algn="ctr" rtl="0"/>
                      <a:r>
                        <a:rPr lang="ru-RU" sz="1600" b="0" i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(презентация заполнена соответственно рекомендациям, заявка на участие в конкурсе заполнена корректно, выслано согласие на обработку персональных данных)</a:t>
                      </a:r>
                    </a:p>
                    <a:p>
                      <a:pPr algn="ctr" rtl="0"/>
                      <a:endParaRPr lang="ru-RU" sz="1600" b="0" i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ru-RU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078208"/>
                  </a:ext>
                </a:extLst>
              </a:tr>
              <a:tr h="861620">
                <a:tc>
                  <a:txBody>
                    <a:bodyPr/>
                    <a:lstStyle/>
                    <a:p>
                      <a:pPr algn="ctr" rtl="0"/>
                      <a:endParaRPr lang="ru-RU" sz="1600" b="0" i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249079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379698-AB4C-493D-BF95-F5781FDF2AC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447502" y="6401750"/>
            <a:ext cx="278418" cy="274324"/>
          </a:xfrm>
        </p:spPr>
        <p:txBody>
          <a:bodyPr rtlCol="0"/>
          <a:lstStyle/>
          <a:p>
            <a:pPr rtl="0"/>
            <a:fld id="{19B51A1E-902D-48AF-9020-955120F399B6}" type="slidenum">
              <a:rPr lang="ru-RU" smtClean="0"/>
              <a:pPr rtl="0"/>
              <a:t>9</a:t>
            </a:fld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9100" r="1058" b="60847"/>
          <a:stretch/>
        </p:blipFill>
        <p:spPr>
          <a:xfrm rot="5400000">
            <a:off x="7645400" y="2311400"/>
            <a:ext cx="685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5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13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CB8B3"/>
      </a:accent1>
      <a:accent2>
        <a:srgbClr val="F5D66E"/>
      </a:accent2>
      <a:accent3>
        <a:srgbClr val="D78189"/>
      </a:accent3>
      <a:accent4>
        <a:srgbClr val="7030A0"/>
      </a:accent4>
      <a:accent5>
        <a:srgbClr val="0070C0"/>
      </a:accent5>
      <a:accent6>
        <a:srgbClr val="C4D36D"/>
      </a:accent6>
      <a:hlink>
        <a:srgbClr val="54C3BD"/>
      </a:hlink>
      <a:folHlink>
        <a:srgbClr val="54C3BD"/>
      </a:folHlink>
    </a:clrScheme>
    <a:fontScheme name="Custom 154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6561_TF16411245.potx" id="{773883C8-4131-4ECF-9E3C-74DD0B29E0A1}" vid="{18BBA691-B286-47C1-88FF-3C6BA8E7AA8B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8A784AD-7888-482C-A72A-80D3063962ED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6dc4bcd6-49db-4c07-9060-8acfc67cef9f"/>
    <ds:schemaRef ds:uri="fb0879af-3eba-417a-a55a-ffe6dcd6ca7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B61CFE-D4DA-4753-A9A5-D482B9609A35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в минималистичных цветах</Template>
  <TotalTime>0</TotalTime>
  <Words>656</Words>
  <Application>Microsoft Office PowerPoint</Application>
  <PresentationFormat>Широкоэкранный</PresentationFormat>
  <Paragraphs>106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Times New Roman</vt:lpstr>
      <vt:lpstr>Тема Office</vt:lpstr>
      <vt:lpstr>3d - МОДЕЛЛЕР</vt:lpstr>
      <vt:lpstr>Информация по заполнению слайдов</vt:lpstr>
      <vt:lpstr>О ВЫБОРЕ И РАБОТЕ</vt:lpstr>
      <vt:lpstr>Проблемка вышла…</vt:lpstr>
      <vt:lpstr>Взгляд изнутри (слайд для возрастных категорий 10-13/14-17 лет)</vt:lpstr>
      <vt:lpstr>Подводим итоги</vt:lpstr>
      <vt:lpstr>Подводим итоги</vt:lpstr>
      <vt:lpstr>Самооценка Номинация Конкурса: «Макет» возрастная категория 6 – 9 лет  </vt:lpstr>
      <vt:lpstr>Самооценка Номинация Конкурса: «Визуализация» возрастная категория 10-13/14-17 лет  </vt:lpstr>
      <vt:lpstr>Самооценка Номинация Конкурса: «Макет» возрастная категория 10-13/14-17 лет  </vt:lpstr>
      <vt:lpstr>Самооценка Номинация Конкурса: «Изометрические пространства»                                                                     возрастная категория 10-13/14-17 лет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- МОДЕЛЛЕР</dc:title>
  <dc:creator/>
  <cp:lastModifiedBy/>
  <cp:revision>3</cp:revision>
  <dcterms:created xsi:type="dcterms:W3CDTF">2022-12-16T08:52:04Z</dcterms:created>
  <dcterms:modified xsi:type="dcterms:W3CDTF">2025-12-05T08:13:59Z</dcterms:modified>
</cp:coreProperties>
</file>