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3"/>
  </p:sldMasterIdLst>
  <p:notesMasterIdLst>
    <p:notesMasterId r:id="rId15"/>
  </p:notesMasterIdLst>
  <p:handoutMasterIdLst>
    <p:handoutMasterId r:id="rId16"/>
  </p:handoutMasterIdLst>
  <p:sldIdLst>
    <p:sldId id="282" r:id="rId4"/>
    <p:sldId id="298" r:id="rId5"/>
    <p:sldId id="283" r:id="rId6"/>
    <p:sldId id="291" r:id="rId7"/>
    <p:sldId id="284" r:id="rId8"/>
    <p:sldId id="294" r:id="rId9"/>
    <p:sldId id="297" r:id="rId10"/>
    <p:sldId id="295" r:id="rId11"/>
    <p:sldId id="299" r:id="rId12"/>
    <p:sldId id="300" r:id="rId13"/>
    <p:sldId id="301" r:id="rId14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73A0DAA-6AF3-43AB-8588-CEC1D06C72B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31" autoAdjust="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viewProps" Target="viewProps.xml" /><Relationship Id="rId3" Type="http://schemas.openxmlformats.org/officeDocument/2006/relationships/slideMaster" Target="slideMasters/slideMaster1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presProps" Target="presProps.xml" /><Relationship Id="rId2" Type="http://schemas.openxmlformats.org/officeDocument/2006/relationships/customXml" Target="../customXml/item2.xml" /><Relationship Id="rId16" Type="http://schemas.openxmlformats.org/officeDocument/2006/relationships/handoutMaster" Target="handoutMasters/handoutMaster1.xml" /><Relationship Id="rId20" Type="http://schemas.openxmlformats.org/officeDocument/2006/relationships/tableStyles" Target="tableStyles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5" Type="http://schemas.openxmlformats.org/officeDocument/2006/relationships/slide" Target="slides/slide2.xml" /><Relationship Id="rId15" Type="http://schemas.openxmlformats.org/officeDocument/2006/relationships/notesMaster" Target="notesMasters/notesMaster1.xml" /><Relationship Id="rId10" Type="http://schemas.openxmlformats.org/officeDocument/2006/relationships/slide" Target="slides/slide7.xml" /><Relationship Id="rId19" Type="http://schemas.openxmlformats.org/officeDocument/2006/relationships/theme" Target="theme/theme1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0A5C064-84A7-4F33-A3C5-616A674BA786}" type="datetime1">
              <a:rPr lang="ru-RU" smtClean="0"/>
              <a:t>26.12.2024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B300C-53C0-476E-919C-7CE08E363BA7}" type="datetime1">
              <a:rPr lang="ru-RU" smtClean="0"/>
              <a:pPr/>
              <a:t>26.12.2024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530193B-564F-4854-8A52-728F3FB19C8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3606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6638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2110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553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6725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9200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0758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0744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9640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20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158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1">
            <a:extLst>
              <a:ext uri="{FF2B5EF4-FFF2-40B4-BE49-F238E27FC236}">
                <a16:creationId xmlns:a16="http://schemas.microsoft.com/office/drawing/2014/main" id="{837F9836-5B23-424D-8C60-AC02A8512A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980476" y="0"/>
            <a:ext cx="2211524" cy="6858000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свое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6990" y="4346296"/>
            <a:ext cx="6798250" cy="1674470"/>
          </a:xfrm>
        </p:spPr>
        <p:txBody>
          <a:bodyPr rtlCol="0" anchor="b"/>
          <a:lstStyle>
            <a:lvl1pPr algn="r">
              <a:lnSpc>
                <a:spcPts val="5000"/>
              </a:lnSpc>
              <a:defRPr sz="6000" b="1" cap="all" spc="-30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ru-RU" noProof="0" dirty="0"/>
              <a:t>НАЗВАНИЕ ПРЕЗЕНТАЦИИ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1904" y="4650539"/>
            <a:ext cx="3401478" cy="1192038"/>
          </a:xfrm>
          <a:solidFill>
            <a:schemeClr val="tx1"/>
          </a:solidFill>
        </p:spPr>
        <p:txBody>
          <a:bodyPr lIns="252000" tIns="0" rtlCol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7DEBF36F-ADC5-48FF-BFAF-3BED06924F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2000"/>
            <a:ext cx="4500000" cy="468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6" name="Текст 4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29800" y="1511250"/>
            <a:ext cx="4500000" cy="4680000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D4FE60C-ACE5-4516-8CB6-EEDD96DB735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 столб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916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572900" y="1511476"/>
            <a:ext cx="2916000" cy="4679249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1" name="Текст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13800" y="1511475"/>
            <a:ext cx="2916000" cy="4679250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 столбц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1764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290450" y="1512000"/>
            <a:ext cx="1764000" cy="4679250"/>
          </a:xfrm>
        </p:spPr>
        <p:txBody>
          <a:bodyPr rtlCol="0"/>
          <a:lstStyle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3" name="Текст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48900" y="1512000"/>
            <a:ext cx="1764000" cy="4679250"/>
          </a:xfrm>
        </p:spPr>
        <p:txBody>
          <a:bodyPr rtlCol="0"/>
          <a:lstStyle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5" name="Текст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07350" y="1507535"/>
            <a:ext cx="1764000" cy="4679250"/>
          </a:xfrm>
        </p:spPr>
        <p:txBody>
          <a:bodyPr rtlCol="0"/>
          <a:lstStyle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7" name="Текст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865800" y="1507535"/>
            <a:ext cx="1764000" cy="4683715"/>
          </a:xfrm>
        </p:spPr>
        <p:txBody>
          <a:bodyPr rtlCol="0"/>
          <a:lstStyle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A8293F-A5B5-4FCC-BF27-A25B1BAFF245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9198116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E801980-CBAE-4A50-886D-54D7BB2E19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310D190-B83D-438A-91BC-470C41B22A2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 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54ED587-2D2F-4D3F-B55B-C64465AB4EC5}"/>
              </a:ext>
            </a:extLst>
          </p:cNvPr>
          <p:cNvSpPr/>
          <p:nvPr userDrawn="1"/>
        </p:nvSpPr>
        <p:spPr>
          <a:xfrm>
            <a:off x="69274" y="66963"/>
            <a:ext cx="9911201" cy="672734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6990" y="4346296"/>
            <a:ext cx="6798250" cy="1674470"/>
          </a:xfrm>
        </p:spPr>
        <p:txBody>
          <a:bodyPr rtlCol="0" anchor="b"/>
          <a:lstStyle>
            <a:lvl1pPr algn="r">
              <a:lnSpc>
                <a:spcPts val="5000"/>
              </a:lnSpc>
              <a:defRPr sz="6000" b="1" cap="all" spc="-3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ru-RU" noProof="0" dirty="0"/>
              <a:t>НАЗВАНИЕ ПРЕЗЕНТАЦИИ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6418" y="4650539"/>
            <a:ext cx="2456210" cy="1192038"/>
          </a:xfrm>
          <a:solidFill>
            <a:schemeClr val="bg1"/>
          </a:solidFill>
        </p:spPr>
        <p:txBody>
          <a:bodyPr lIns="252000" tIns="0" rtlCol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798A99C-9485-48F0-8E1E-227AD1348A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218115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 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1">
            <a:extLst>
              <a:ext uri="{FF2B5EF4-FFF2-40B4-BE49-F238E27FC236}">
                <a16:creationId xmlns:a16="http://schemas.microsoft.com/office/drawing/2014/main" id="{069FFAE5-B16E-4571-88F7-52FA5354B1A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9273" y="63691"/>
            <a:ext cx="9911201" cy="6727346"/>
          </a:xfrm>
          <a:solidFill>
            <a:schemeClr val="tx1">
              <a:lumMod val="75000"/>
              <a:lumOff val="2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свое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6990" y="4346296"/>
            <a:ext cx="6798250" cy="1674470"/>
          </a:xfrm>
        </p:spPr>
        <p:txBody>
          <a:bodyPr rtlCol="0" anchor="b"/>
          <a:lstStyle>
            <a:lvl1pPr algn="r">
              <a:lnSpc>
                <a:spcPts val="5000"/>
              </a:lnSpc>
              <a:defRPr sz="6000" b="1" cap="all" spc="-3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ru-RU" noProof="0" dirty="0"/>
              <a:t>НАЗВАНИЕ ПРЕЗЕНТАЦИИ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6418" y="4650539"/>
            <a:ext cx="2456210" cy="1192038"/>
          </a:xfrm>
          <a:solidFill>
            <a:schemeClr val="bg1"/>
          </a:solidFill>
        </p:spPr>
        <p:txBody>
          <a:bodyPr lIns="252000" tIns="0" rtlCol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798A99C-9485-48F0-8E1E-227AD1348A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94738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-фотография 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1">
            <a:extLst>
              <a:ext uri="{FF2B5EF4-FFF2-40B4-BE49-F238E27FC236}">
                <a16:creationId xmlns:a16="http://schemas.microsoft.com/office/drawing/2014/main" id="{1599E2D7-24B3-4D66-9AFB-83C1AEC4DBBB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80476" y="0"/>
            <a:ext cx="2211524" cy="6192000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свое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45086" y="1807950"/>
            <a:ext cx="5184913" cy="432000"/>
          </a:xfrm>
        </p:spPr>
        <p:txBody>
          <a:bodyPr rtlCol="0"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44886" y="2383950"/>
            <a:ext cx="5184913" cy="360000"/>
          </a:xfrm>
        </p:spPr>
        <p:txBody>
          <a:bodyPr rtlCol="0"/>
          <a:lstStyle>
            <a:lvl1pPr marL="0" indent="0" algn="r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45000" y="2908300"/>
            <a:ext cx="5184800" cy="3283700"/>
          </a:xfrm>
          <a:solidFill>
            <a:schemeClr val="bg1"/>
          </a:solidFill>
        </p:spPr>
        <p:txBody>
          <a:bodyPr lIns="180000" tIns="252000" rIns="252000" rtlCol="0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3DA1E79-BA17-41C5-98B7-CFBC5859A512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-фотография 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23393" y="1343906"/>
            <a:ext cx="3736800" cy="3933645"/>
          </a:xfrm>
          <a:solidFill>
            <a:schemeClr val="bg1"/>
          </a:solidFill>
        </p:spPr>
        <p:txBody>
          <a:bodyPr lIns="180000" tIns="180000" rIns="180000"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3DA1E79-BA17-41C5-98B7-CFBC5859A512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9" name="Рисунок 6">
            <a:extLst>
              <a:ext uri="{FF2B5EF4-FFF2-40B4-BE49-F238E27FC236}">
                <a16:creationId xmlns:a16="http://schemas.microsoft.com/office/drawing/2014/main" id="{492C2A1D-F7BD-46B6-BC01-15D365ACD50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560193" y="1344803"/>
            <a:ext cx="3737526" cy="3933645"/>
          </a:xfrm>
          <a:solidFill>
            <a:schemeClr val="tx1">
              <a:lumMod val="75000"/>
              <a:lumOff val="2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свое фото</a:t>
            </a:r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7F4F1543-153D-4F77-A4A9-C9BBA1C20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9131100" cy="432000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9FAA210E-391A-499A-89D5-F222045FD1A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68959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347197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Сравнение слева — заполнитель 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432296"/>
            <a:ext cx="4500000" cy="527076"/>
          </a:xfrm>
          <a:solidFill>
            <a:schemeClr val="tx1"/>
          </a:solidFill>
        </p:spPr>
        <p:txBody>
          <a:bodyPr lIns="180000" tIns="36000" rtlCol="0" anchor="ctr"/>
          <a:lstStyle>
            <a:lvl1pPr marL="0" indent="0">
              <a:buNone/>
              <a:defRPr sz="2400" b="1" spc="-15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023668"/>
            <a:ext cx="4500000" cy="4168332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2" name="Сравнение слева — заполнитель 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29800" y="1433105"/>
            <a:ext cx="4500000" cy="525283"/>
          </a:xfrm>
          <a:solidFill>
            <a:schemeClr val="tx1"/>
          </a:solidFill>
        </p:spPr>
        <p:txBody>
          <a:bodyPr lIns="180000" tIns="36000" rtlCol="0" anchor="ctr"/>
          <a:lstStyle>
            <a:lvl1pPr marL="0" indent="0">
              <a:buNone/>
              <a:defRPr sz="2400" b="1" spc="-15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8" name="Текст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29800" y="2020359"/>
            <a:ext cx="4500000" cy="4170891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е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99200" y="432000"/>
            <a:ext cx="5472113" cy="5759250"/>
          </a:xfrm>
          <a:solidFill>
            <a:schemeClr val="tx1">
              <a:lumMod val="75000"/>
              <a:lumOff val="2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свое фото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875314" y="5096632"/>
            <a:ext cx="2028686" cy="1094618"/>
          </a:xfrm>
        </p:spPr>
        <p:txBody>
          <a:bodyPr rtlCol="0" anchor="b"/>
          <a:lstStyle>
            <a:lvl1pPr marL="0" indent="0" algn="r">
              <a:buNone/>
              <a:defRPr i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dirty="0"/>
              <a:t>Введите подпись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25951D2-91DB-40E7-95D5-4B372602DE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лайд с благодарнос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74360" y="2112793"/>
            <a:ext cx="6798250" cy="1674470"/>
          </a:xfrm>
        </p:spPr>
        <p:txBody>
          <a:bodyPr rtlCol="0" anchor="ctr"/>
          <a:lstStyle>
            <a:lvl1pPr algn="ctr">
              <a:lnSpc>
                <a:spcPct val="100000"/>
              </a:lnSpc>
              <a:defRPr sz="6000" b="1" cap="all" spc="-30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ru-RU" noProof="0" dirty="0"/>
              <a:t>Спасибо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Текст 5">
            <a:extLst>
              <a:ext uri="{FF2B5EF4-FFF2-40B4-BE49-F238E27FC236}">
                <a16:creationId xmlns:a16="http://schemas.microsoft.com/office/drawing/2014/main" id="{CA3EFDD3-A9D2-4EB6-BB2A-F6999D9F7E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74361" y="4035727"/>
            <a:ext cx="3329850" cy="382887"/>
          </a:xfrm>
        </p:spPr>
        <p:txBody>
          <a:bodyPr rtlCol="0"/>
          <a:lstStyle>
            <a:lvl1pPr marL="0" indent="0" algn="r">
              <a:buNone/>
              <a:defRPr sz="2400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261ED1F7-B623-43D9-9BDA-8808C5CFAF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62268" y="4150118"/>
            <a:ext cx="2910342" cy="238016"/>
          </a:xfrm>
        </p:spPr>
        <p:txBody>
          <a:bodyPr rtlCol="0"/>
          <a:lstStyle>
            <a:lvl1pPr marL="0" indent="0" algn="l">
              <a:buNone/>
              <a:defRPr sz="1400" i="1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Номер телефона</a:t>
            </a:r>
          </a:p>
        </p:txBody>
      </p:sp>
      <p:sp>
        <p:nvSpPr>
          <p:cNvPr id="13" name="Текст 7">
            <a:extLst>
              <a:ext uri="{FF2B5EF4-FFF2-40B4-BE49-F238E27FC236}">
                <a16:creationId xmlns:a16="http://schemas.microsoft.com/office/drawing/2014/main" id="{E27366FC-4115-4122-9CE2-5FA9D424AD5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62268" y="4540691"/>
            <a:ext cx="2910342" cy="238016"/>
          </a:xfrm>
        </p:spPr>
        <p:txBody>
          <a:bodyPr rtlCol="0"/>
          <a:lstStyle>
            <a:lvl1pPr marL="0" indent="0" algn="l">
              <a:lnSpc>
                <a:spcPct val="80000"/>
              </a:lnSpc>
              <a:buNone/>
              <a:defRPr sz="1400" i="1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Электронная почта или контакт в социальной сети</a:t>
            </a:r>
          </a:p>
        </p:txBody>
      </p:sp>
      <p:sp>
        <p:nvSpPr>
          <p:cNvPr id="14" name="Текст 8">
            <a:extLst>
              <a:ext uri="{FF2B5EF4-FFF2-40B4-BE49-F238E27FC236}">
                <a16:creationId xmlns:a16="http://schemas.microsoft.com/office/drawing/2014/main" id="{DEB36829-2F8B-4E22-AB6D-4111D18AF84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62268" y="4931263"/>
            <a:ext cx="2910342" cy="238016"/>
          </a:xfrm>
        </p:spPr>
        <p:txBody>
          <a:bodyPr rtlCol="0"/>
          <a:lstStyle>
            <a:lvl1pPr marL="0" indent="0" algn="l">
              <a:buNone/>
              <a:defRPr sz="1400" i="1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Веб-сайт компании</a:t>
            </a:r>
          </a:p>
        </p:txBody>
      </p:sp>
    </p:spTree>
    <p:extLst>
      <p:ext uri="{BB962C8B-B14F-4D97-AF65-F5344CB8AC3E}">
        <p14:creationId xmlns:p14="http://schemas.microsoft.com/office/powerpoint/2010/main" val="318901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9198116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442953D-28FC-41B5-A1BB-BB3BA7CA40B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theme" Target="../theme/theme1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2C8D0EF-1DB6-4ADC-8F31-5AE53BF5EAF4}"/>
              </a:ext>
            </a:extLst>
          </p:cNvPr>
          <p:cNvSpPr/>
          <p:nvPr userDrawn="1"/>
        </p:nvSpPr>
        <p:spPr>
          <a:xfrm>
            <a:off x="69274" y="66963"/>
            <a:ext cx="9911201" cy="67273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2F208ED-79A0-4B2C-A5EE-9D27466BCA3F}"/>
              </a:ext>
            </a:extLst>
          </p:cNvPr>
          <p:cNvSpPr/>
          <p:nvPr userDrawn="1"/>
        </p:nvSpPr>
        <p:spPr>
          <a:xfrm>
            <a:off x="11407775" y="6356350"/>
            <a:ext cx="784225" cy="3651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9198116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9198116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i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7502" y="6401750"/>
            <a:ext cx="278418" cy="27432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i="1">
                <a:solidFill>
                  <a:schemeClr val="bg1"/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4" name="Надпись 3">
            <a:extLst>
              <a:ext uri="{FF2B5EF4-FFF2-40B4-BE49-F238E27FC236}">
                <a16:creationId xmlns:a16="http://schemas.microsoft.com/office/drawing/2014/main" id="{34FDC6F9-37F9-4E25-AECA-D307B8421C73}"/>
              </a:ext>
            </a:extLst>
          </p:cNvPr>
          <p:cNvSpPr txBox="1"/>
          <p:nvPr userDrawn="1"/>
        </p:nvSpPr>
        <p:spPr>
          <a:xfrm>
            <a:off x="9630116" y="6346108"/>
            <a:ext cx="1662546" cy="404658"/>
          </a:xfrm>
          <a:prstGeom prst="rect">
            <a:avLst/>
          </a:prstGeom>
          <a:noFill/>
        </p:spPr>
        <p:txBody>
          <a:bodyPr wrap="square" lIns="0" tIns="36000" rIns="0" bIns="0" rtlCol="0">
            <a:spAutoFit/>
          </a:bodyPr>
          <a:lstStyle/>
          <a:p>
            <a:pPr algn="r" rtl="0">
              <a:lnSpc>
                <a:spcPts val="1400"/>
              </a:lnSpc>
            </a:pPr>
            <a:r>
              <a:rPr lang="ru-RU" sz="1600" b="1" spc="-100" noProof="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FIRST UP</a:t>
            </a:r>
            <a:br>
              <a:rPr lang="ru-RU" sz="1600" b="1" spc="-100" baseline="0" noProof="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</a:br>
            <a:r>
              <a:rPr lang="ru-RU" sz="1600" b="1" spc="-100" noProof="0" dirty="0">
                <a:solidFill>
                  <a:schemeClr val="accent1"/>
                </a:solidFill>
                <a:latin typeface="Corbel" panose="020B0503020204020204" pitchFamily="34" charset="0"/>
              </a:rPr>
              <a:t> </a:t>
            </a:r>
            <a:r>
              <a:rPr lang="ru-RU" sz="1600" b="1" spc="-100" noProof="0" dirty="0">
                <a:solidFill>
                  <a:schemeClr val="tx1"/>
                </a:solidFill>
                <a:latin typeface="Corbel" panose="020B0503020204020204" pitchFamily="34" charset="0"/>
              </a:rPr>
              <a:t>CONSULTANTS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B322F68-670D-45A0-A54F-7E70BCEAED3F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69B5F15-353A-4344-8D61-F4E25AA9FB6C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FA0C0AA-FCE8-4A7F-928A-54C96BBA9053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58" r:id="rId4"/>
    <p:sldLayoutId id="2147483665" r:id="rId5"/>
    <p:sldLayoutId id="2147483659" r:id="rId6"/>
    <p:sldLayoutId id="2147483660" r:id="rId7"/>
    <p:sldLayoutId id="2147483664" r:id="rId8"/>
    <p:sldLayoutId id="2147483650" r:id="rId9"/>
    <p:sldLayoutId id="2147483652" r:id="rId10"/>
    <p:sldLayoutId id="2147483656" r:id="rId11"/>
    <p:sldLayoutId id="2147483657" r:id="rId12"/>
    <p:sldLayoutId id="2147483654" r:id="rId13"/>
    <p:sldLayoutId id="2147483655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cap="all" spc="-1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13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13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4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4.xml" /><Relationship Id="rId4" Type="http://schemas.openxmlformats.org/officeDocument/2006/relationships/image" Target="../media/image1.jpe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5.xml" /><Relationship Id="rId4" Type="http://schemas.openxmlformats.org/officeDocument/2006/relationships/image" Target="../media/image1.jpe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6.xml" /><Relationship Id="rId4" Type="http://schemas.openxmlformats.org/officeDocument/2006/relationships/image" Target="../media/image1.jpe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3.xml" /><Relationship Id="rId4" Type="http://schemas.openxmlformats.org/officeDocument/2006/relationships/image" Target="../media/image1.jpe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13.xml" /><Relationship Id="rId4" Type="http://schemas.openxmlformats.org/officeDocument/2006/relationships/image" Target="../media/image1.jpe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13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1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адпись 15">
            <a:extLst>
              <a:ext uri="{FF2B5EF4-FFF2-40B4-BE49-F238E27FC236}">
                <a16:creationId xmlns:a16="http://schemas.microsoft.com/office/drawing/2014/main" id="{E2F2BFDF-E9F2-4569-A9F2-E1FFCB7FB82D}"/>
              </a:ext>
            </a:extLst>
          </p:cNvPr>
          <p:cNvSpPr txBox="1"/>
          <p:nvPr/>
        </p:nvSpPr>
        <p:spPr>
          <a:xfrm>
            <a:off x="5943599" y="466918"/>
            <a:ext cx="3710119" cy="1144347"/>
          </a:xfrm>
          <a:prstGeom prst="rect">
            <a:avLst/>
          </a:prstGeom>
          <a:noFill/>
        </p:spPr>
        <p:txBody>
          <a:bodyPr wrap="square" lIns="0" tIns="36000" rIns="0" bIns="0" rtlCol="0">
            <a:spAutoFit/>
          </a:bodyPr>
          <a:lstStyle/>
          <a:p>
            <a:pPr algn="r" rtl="0"/>
            <a:r>
              <a:rPr lang="ru-RU" sz="2400" b="1" spc="-1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МЕЖРЕГИОНАЛЬНЫЙ КОНКУРС</a:t>
            </a:r>
            <a:br>
              <a:rPr lang="ru-RU" sz="2400" b="1" spc="-1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</a:br>
            <a:endParaRPr lang="ru-RU" sz="2400" b="1" spc="-100" baseline="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5468" y="1241933"/>
            <a:ext cx="6798250" cy="999870"/>
          </a:xfrm>
        </p:spPr>
        <p:txBody>
          <a:bodyPr rtlCol="0"/>
          <a:lstStyle/>
          <a:p>
            <a:pPr rtl="0"/>
            <a:r>
              <a:rPr lang="ru-RU" sz="5000" dirty="0"/>
              <a:t>3</a:t>
            </a:r>
            <a:r>
              <a:rPr lang="en-US" sz="5000" dirty="0"/>
              <a:t>d</a:t>
            </a:r>
            <a:r>
              <a:rPr lang="ru-RU" sz="5000" dirty="0"/>
              <a:t> - МОДЕЛЛЕР</a:t>
            </a:r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4772945D-CA91-4CFE-8EB7-941C7618C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814516"/>
            <a:ext cx="6296297" cy="1192038"/>
          </a:xfrm>
        </p:spPr>
        <p:txBody>
          <a:bodyPr rtlCol="0"/>
          <a:lstStyle/>
          <a:p>
            <a:pPr rtl="0"/>
            <a:r>
              <a:rPr lang="ru-RU" sz="1400" dirty="0"/>
              <a:t>НОМИНАЦИЯ:</a:t>
            </a:r>
          </a:p>
          <a:p>
            <a:pPr rtl="0"/>
            <a:r>
              <a:rPr lang="ru-RU" sz="1400" dirty="0"/>
              <a:t>ВОЗРАСТНАЯ КАТЕГОРИЯ:</a:t>
            </a:r>
          </a:p>
        </p:txBody>
      </p:sp>
      <p:sp>
        <p:nvSpPr>
          <p:cNvPr id="6" name="Подзаголовок 3">
            <a:extLst>
              <a:ext uri="{FF2B5EF4-FFF2-40B4-BE49-F238E27FC236}">
                <a16:creationId xmlns:a16="http://schemas.microsoft.com/office/drawing/2014/main" id="{4772945D-CA91-4CFE-8EB7-941C7618C994}"/>
              </a:ext>
            </a:extLst>
          </p:cNvPr>
          <p:cNvSpPr txBox="1">
            <a:spLocks/>
          </p:cNvSpPr>
          <p:nvPr/>
        </p:nvSpPr>
        <p:spPr>
          <a:xfrm>
            <a:off x="-1" y="5325453"/>
            <a:ext cx="8699863" cy="1192038"/>
          </a:xfrm>
          <a:prstGeom prst="rect">
            <a:avLst/>
          </a:prstGeom>
          <a:solidFill>
            <a:schemeClr val="tx1"/>
          </a:solidFill>
        </p:spPr>
        <p:txBody>
          <a:bodyPr vert="horz" lIns="252000" tIns="0" rIns="0" bIns="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i="1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/>
              <a:t>ФИО УЧАСТНИК (А/ОВ):</a:t>
            </a:r>
          </a:p>
          <a:p>
            <a:r>
              <a:rPr lang="ru-RU" sz="1400" dirty="0"/>
              <a:t>ПРЕДСТАВЛЯЕМАЯ ОБРАЗОВАТЕЛЬНАЯ ОРГАНИЗАЦИЯ: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60D5042-1DC9-E2E3-D1D1-76647DCFA9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01" t="1340" r="-1"/>
          <a:stretch/>
        </p:blipFill>
        <p:spPr>
          <a:xfrm>
            <a:off x="9883021" y="0"/>
            <a:ext cx="23089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961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267129-D582-495A-8F4B-6B9075899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32" y="391627"/>
            <a:ext cx="9718964" cy="535577"/>
          </a:xfrm>
        </p:spPr>
        <p:txBody>
          <a:bodyPr rtlCol="0"/>
          <a:lstStyle/>
          <a:p>
            <a:r>
              <a:rPr lang="ru-RU" dirty="0"/>
              <a:t>Самооценка </a:t>
            </a:r>
            <a:r>
              <a:rPr lang="ru-RU" sz="1200" b="0" spc="0" dirty="0"/>
              <a:t>Номинация Конкурса: «Макет» возрастная категория 10-13/14-17 лет 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04AFD2-303D-4B48-AA3E-C96B74D8127A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235132" y="747204"/>
            <a:ext cx="9522096" cy="360000"/>
          </a:xfrm>
        </p:spPr>
        <p:txBody>
          <a:bodyPr rtlCol="0"/>
          <a:lstStyle/>
          <a:p>
            <a:r>
              <a:rPr lang="ru-RU" sz="1400" dirty="0"/>
              <a:t>Мы предлагаем участникам провести рефлексию и честно оценить результаты своей работы</a:t>
            </a:r>
          </a:p>
        </p:txBody>
      </p:sp>
      <p:graphicFrame>
        <p:nvGraphicFramePr>
          <p:cNvPr id="4" name="Таблица 3">
            <a:extLst>
              <a:ext uri="{FF2B5EF4-FFF2-40B4-BE49-F238E27FC236}">
                <a16:creationId xmlns:a16="http://schemas.microsoft.com/office/drawing/2014/main" id="{BEE0921D-4C1D-4106-9AC0-F73F30E8DA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045478"/>
              </p:ext>
            </p:extLst>
          </p:nvPr>
        </p:nvGraphicFramePr>
        <p:xfrm>
          <a:off x="235132" y="1219418"/>
          <a:ext cx="9379131" cy="5441535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7211570">
                  <a:extLst>
                    <a:ext uri="{9D8B030D-6E8A-4147-A177-3AD203B41FA5}">
                      <a16:colId xmlns:a16="http://schemas.microsoft.com/office/drawing/2014/main" val="1173992025"/>
                    </a:ext>
                  </a:extLst>
                </a:gridCol>
                <a:gridCol w="2167561">
                  <a:extLst>
                    <a:ext uri="{9D8B030D-6E8A-4147-A177-3AD203B41FA5}">
                      <a16:colId xmlns:a16="http://schemas.microsoft.com/office/drawing/2014/main" val="3257848256"/>
                    </a:ext>
                  </a:extLst>
                </a:gridCol>
              </a:tblGrid>
              <a:tr h="461873">
                <a:tc>
                  <a:txBody>
                    <a:bodyPr/>
                    <a:lstStyle/>
                    <a:p>
                      <a:pPr algn="ctr" rtl="0"/>
                      <a:endParaRPr lang="ru-RU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От 1 до 10 баллов</a:t>
                      </a:r>
                    </a:p>
                    <a:p>
                      <a:pPr algn="ctr" rtl="0"/>
                      <a:endParaRPr lang="ru-RU" sz="1600" b="0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223600"/>
                  </a:ext>
                </a:extLst>
              </a:tr>
              <a:tr h="680654">
                <a:tc>
                  <a:txBody>
                    <a:bodyPr/>
                    <a:lstStyle/>
                    <a:p>
                      <a:pPr algn="ctr" defTabSz="720000" rtl="0"/>
                      <a:r>
                        <a:rPr lang="ru-RU" sz="1800" b="1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Техническое исполнение</a:t>
                      </a:r>
                    </a:p>
                    <a:p>
                      <a:pPr algn="ctr" defTabSz="720000" rtl="0"/>
                      <a:r>
                        <a:rPr lang="ru-RU" sz="1600" b="0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(аккуратность выполненной модели, дополнительная обработка, качество сборки и т.д.)</a:t>
                      </a:r>
                      <a:endParaRPr lang="ru-RU" sz="1400" b="0" i="1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ru-RU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3495943"/>
                  </a:ext>
                </a:extLst>
              </a:tr>
              <a:tr h="486182">
                <a:tc>
                  <a:txBody>
                    <a:bodyPr/>
                    <a:lstStyle/>
                    <a:p>
                      <a:pPr algn="ctr" rtl="0"/>
                      <a:r>
                        <a:rPr lang="ru-RU" sz="1800" b="1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Дизайн</a:t>
                      </a:r>
                    </a:p>
                    <a:p>
                      <a:pPr algn="ctr" rtl="0"/>
                      <a:r>
                        <a:rPr lang="ru-RU" sz="1600" b="0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(творческий подход, необычность форм, соотношение размеров деталей)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ru-RU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132828"/>
                  </a:ext>
                </a:extLst>
              </a:tr>
              <a:tr h="461873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Количество элементов</a:t>
                      </a:r>
                    </a:p>
                    <a:p>
                      <a:pPr algn="ctr" rtl="0"/>
                      <a:r>
                        <a:rPr lang="ru-RU" sz="1600" b="0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(учитываются</a:t>
                      </a:r>
                      <a:r>
                        <a:rPr lang="ru-RU" sz="1600" b="0" i="1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надписи, декоративные детали, узоры)</a:t>
                      </a:r>
                      <a:endParaRPr lang="ru-RU" sz="1600" b="0" i="1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ru-RU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4300830"/>
                  </a:ext>
                </a:extLst>
              </a:tr>
              <a:tr h="461873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Техническая сложность элементов</a:t>
                      </a:r>
                    </a:p>
                    <a:p>
                      <a:pPr algn="ctr" rtl="0"/>
                      <a:r>
                        <a:rPr lang="ru-RU" sz="1600" b="0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(учитывается сложность букв, узоров,</a:t>
                      </a:r>
                      <a:r>
                        <a:rPr lang="ru-RU" sz="1600" b="0" i="1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декоративных элементов)</a:t>
                      </a:r>
                      <a:endParaRPr lang="ru-RU" sz="1600" b="0" i="1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ru-RU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728417"/>
                  </a:ext>
                </a:extLst>
              </a:tr>
              <a:tr h="1045291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Полнота предоставления отчета</a:t>
                      </a:r>
                    </a:p>
                    <a:p>
                      <a:pPr algn="ctr" rtl="0"/>
                      <a:r>
                        <a:rPr lang="ru-RU" sz="1600" b="0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(презентация заполнена соответственно рекомендациям, заявка на участие в конкурсе заполнена корректно, выслано согласие на обработку персональных данных)</a:t>
                      </a:r>
                    </a:p>
                    <a:p>
                      <a:pPr algn="ctr" rtl="0"/>
                      <a:endParaRPr lang="ru-RU" sz="1600" b="0" i="1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ru-RU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7078208"/>
                  </a:ext>
                </a:extLst>
              </a:tr>
              <a:tr h="930495">
                <a:tc>
                  <a:txBody>
                    <a:bodyPr/>
                    <a:lstStyle/>
                    <a:p>
                      <a:pPr algn="ctr" rtl="0"/>
                      <a:endParaRPr lang="ru-RU" sz="1600" b="0" i="1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6249079"/>
                  </a:ext>
                </a:extLst>
              </a:tr>
            </a:tbl>
          </a:graphicData>
        </a:graphic>
      </p:graphicFrame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379698-AB4C-493D-BF95-F5781FDF2AC5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447502" y="6401750"/>
            <a:ext cx="278418" cy="274324"/>
          </a:xfrm>
        </p:spPr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10</a:t>
            </a:fld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1745427-3E51-7243-EFB2-AB4DA857B8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01" t="1340" r="-1"/>
          <a:stretch/>
        </p:blipFill>
        <p:spPr>
          <a:xfrm>
            <a:off x="9883021" y="0"/>
            <a:ext cx="23089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090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267129-D582-495A-8F4B-6B9075899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32" y="391627"/>
            <a:ext cx="9718964" cy="535577"/>
          </a:xfrm>
        </p:spPr>
        <p:txBody>
          <a:bodyPr rtlCol="0"/>
          <a:lstStyle/>
          <a:p>
            <a:r>
              <a:rPr lang="ru-RU" dirty="0"/>
              <a:t>Самооценка </a:t>
            </a:r>
            <a:r>
              <a:rPr lang="ru-RU" sz="1200" b="0" spc="0" dirty="0"/>
              <a:t>Номинация Конкурса: «Изометрические пространства» </a:t>
            </a:r>
            <a:br>
              <a:rPr lang="ru-RU" sz="1200" b="0" spc="0" dirty="0"/>
            </a:br>
            <a:r>
              <a:rPr lang="ru-RU" sz="1200" b="0" spc="0" dirty="0"/>
              <a:t>                                                                   возрастная категория 10-13/14-17 лет 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04AFD2-303D-4B48-AA3E-C96B74D8127A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235132" y="747204"/>
            <a:ext cx="9522096" cy="360000"/>
          </a:xfrm>
        </p:spPr>
        <p:txBody>
          <a:bodyPr rtlCol="0"/>
          <a:lstStyle/>
          <a:p>
            <a:r>
              <a:rPr lang="ru-RU" sz="1400" dirty="0"/>
              <a:t>Мы предлагаем участникам провести рефлексию и честно оценить результаты своей работы</a:t>
            </a:r>
          </a:p>
        </p:txBody>
      </p:sp>
      <p:graphicFrame>
        <p:nvGraphicFramePr>
          <p:cNvPr id="4" name="Таблица 3">
            <a:extLst>
              <a:ext uri="{FF2B5EF4-FFF2-40B4-BE49-F238E27FC236}">
                <a16:creationId xmlns:a16="http://schemas.microsoft.com/office/drawing/2014/main" id="{BEE0921D-4C1D-4106-9AC0-F73F30E8DA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068595"/>
              </p:ext>
            </p:extLst>
          </p:nvPr>
        </p:nvGraphicFramePr>
        <p:xfrm>
          <a:off x="235132" y="993993"/>
          <a:ext cx="9394984" cy="5780428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7223759">
                  <a:extLst>
                    <a:ext uri="{9D8B030D-6E8A-4147-A177-3AD203B41FA5}">
                      <a16:colId xmlns:a16="http://schemas.microsoft.com/office/drawing/2014/main" val="1173992025"/>
                    </a:ext>
                  </a:extLst>
                </a:gridCol>
                <a:gridCol w="2171225">
                  <a:extLst>
                    <a:ext uri="{9D8B030D-6E8A-4147-A177-3AD203B41FA5}">
                      <a16:colId xmlns:a16="http://schemas.microsoft.com/office/drawing/2014/main" val="3257848256"/>
                    </a:ext>
                  </a:extLst>
                </a:gridCol>
              </a:tblGrid>
              <a:tr h="561324">
                <a:tc>
                  <a:txBody>
                    <a:bodyPr/>
                    <a:lstStyle/>
                    <a:p>
                      <a:pPr algn="ctr" rtl="0"/>
                      <a:endParaRPr lang="ru-RU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От 1 до 10 баллов</a:t>
                      </a:r>
                    </a:p>
                    <a:p>
                      <a:pPr algn="ctr" rtl="0"/>
                      <a:endParaRPr lang="ru-RU" sz="1600" b="0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223600"/>
                  </a:ext>
                </a:extLst>
              </a:tr>
              <a:tr h="827214">
                <a:tc>
                  <a:txBody>
                    <a:bodyPr/>
                    <a:lstStyle/>
                    <a:p>
                      <a:pPr algn="ctr" defTabSz="720000" rtl="0"/>
                      <a:r>
                        <a:rPr lang="ru-RU" sz="1800" b="1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Техническое исполнение</a:t>
                      </a:r>
                    </a:p>
                    <a:p>
                      <a:pPr algn="ctr" defTabSz="720000" rtl="0"/>
                      <a:r>
                        <a:rPr lang="ru-RU" sz="1600" b="0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(топология, отсутствие ошибок, пустых или скрытых объектов, отсутствие несоединенных вершин и т.п.)</a:t>
                      </a:r>
                      <a:endParaRPr lang="ru-RU" sz="1400" b="0" i="1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ru-RU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3495943"/>
                  </a:ext>
                </a:extLst>
              </a:tr>
              <a:tr h="590867">
                <a:tc>
                  <a:txBody>
                    <a:bodyPr/>
                    <a:lstStyle/>
                    <a:p>
                      <a:pPr algn="ctr" rtl="0"/>
                      <a:r>
                        <a:rPr lang="ru-RU" sz="1800" b="1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Дизайн</a:t>
                      </a:r>
                    </a:p>
                    <a:p>
                      <a:pPr algn="ctr" rtl="0"/>
                      <a:r>
                        <a:rPr lang="ru-RU" sz="1600" b="0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(сочетание форм и цвета объектов)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ru-RU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132828"/>
                  </a:ext>
                </a:extLst>
              </a:tr>
              <a:tr h="561324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Количество элементов</a:t>
                      </a:r>
                    </a:p>
                    <a:p>
                      <a:pPr algn="ctr" rtl="0"/>
                      <a:r>
                        <a:rPr lang="ru-RU" sz="1600" b="0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(учитываются</a:t>
                      </a:r>
                      <a:r>
                        <a:rPr lang="ru-RU" sz="1600" b="0" i="1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надписи, декоративные детали, узоры)</a:t>
                      </a:r>
                      <a:endParaRPr lang="ru-RU" sz="1600" b="0" i="1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ru-RU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4300830"/>
                  </a:ext>
                </a:extLst>
              </a:tr>
              <a:tr h="561324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Техническая сложность элементов</a:t>
                      </a:r>
                    </a:p>
                    <a:p>
                      <a:pPr algn="ctr" rtl="0"/>
                      <a:r>
                        <a:rPr lang="ru-RU" sz="1600" b="0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(учитывается сложность букв, узоров,</a:t>
                      </a:r>
                      <a:r>
                        <a:rPr lang="ru-RU" sz="1600" b="0" i="1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декоративных элементов)</a:t>
                      </a:r>
                      <a:endParaRPr lang="ru-RU" sz="1600" b="0" i="1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ru-RU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728417"/>
                  </a:ext>
                </a:extLst>
              </a:tr>
              <a:tr h="1034018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Качество рендера изображения </a:t>
                      </a:r>
                    </a:p>
                    <a:p>
                      <a:pPr algn="ctr" rtl="0"/>
                      <a:r>
                        <a:rPr lang="ru-RU" sz="1600" b="0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(разрешение, цветопередача, правильно выставленные камера и освещение на сцене)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ru-RU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7078208"/>
                  </a:ext>
                </a:extLst>
              </a:tr>
              <a:tr h="1546010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Полнота предоставления отчета</a:t>
                      </a:r>
                    </a:p>
                    <a:p>
                      <a:pPr algn="ctr" rtl="0"/>
                      <a:r>
                        <a:rPr lang="ru-RU" sz="1600" b="0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(презентация заполнена соответственно рекомендациям, заявка на участие в конкурсе заполнена корректно, выслано согласие на обработку персональных данных)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6249079"/>
                  </a:ext>
                </a:extLst>
              </a:tr>
            </a:tbl>
          </a:graphicData>
        </a:graphic>
      </p:graphicFrame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379698-AB4C-493D-BF95-F5781FDF2AC5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447502" y="6401750"/>
            <a:ext cx="278418" cy="274324"/>
          </a:xfrm>
        </p:spPr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11</a:t>
            </a:fld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43AB3BB-2804-9486-1DEF-5250889EE7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01" t="1340" r="-1"/>
          <a:stretch/>
        </p:blipFill>
        <p:spPr>
          <a:xfrm>
            <a:off x="9883021" y="0"/>
            <a:ext cx="23089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814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60F281-4FF6-4617-A809-AC9C15ECF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839" y="385517"/>
            <a:ext cx="8446600" cy="432000"/>
          </a:xfrm>
        </p:spPr>
        <p:txBody>
          <a:bodyPr rtlCol="0"/>
          <a:lstStyle/>
          <a:p>
            <a:pPr rtl="0"/>
            <a:r>
              <a:rPr lang="ru-RU" dirty="0"/>
              <a:t>Информация по заполнению слайдов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11DC577-0A95-47D0-95D9-5F8DA763D46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332412" y="971176"/>
            <a:ext cx="7445828" cy="439613"/>
          </a:xfrm>
        </p:spPr>
        <p:txBody>
          <a:bodyPr rtlCol="0"/>
          <a:lstStyle/>
          <a:p>
            <a:pPr algn="l" rtl="0"/>
            <a:r>
              <a:rPr lang="ru-RU" sz="1600" dirty="0"/>
              <a:t>! Этот слайд после оформления презентации необходимо удалить.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554D9F-1895-486E-BFBA-905BB2D29E08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2</a:t>
            </a:fld>
            <a:endParaRPr lang="ru-RU" dirty="0"/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id="{611DC577-0A95-47D0-95D9-5F8DA763D46B}"/>
              </a:ext>
            </a:extLst>
          </p:cNvPr>
          <p:cNvSpPr txBox="1">
            <a:spLocks/>
          </p:cNvSpPr>
          <p:nvPr/>
        </p:nvSpPr>
        <p:spPr>
          <a:xfrm>
            <a:off x="489131" y="1985724"/>
            <a:ext cx="7466149" cy="411463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29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96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763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000" i="0" dirty="0"/>
              <a:t>Данный вариант оформления презентации носит рекомендательный характер. Изображения, шрифт и размер можно изменять на усмотрение участников. Незаполненные и не несущие информационной нагрузки слайды необходимо удалить. Если вам требуется большее количество слайдов, их можно добавить, но презентация не должна содержать более 10 слайдов.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A477335-8287-5736-2521-F2B9084E16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01" t="1340" r="-1"/>
          <a:stretch/>
        </p:blipFill>
        <p:spPr>
          <a:xfrm>
            <a:off x="9883021" y="0"/>
            <a:ext cx="23089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3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60F281-4FF6-4617-A809-AC9C15ECF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0224" y="228763"/>
            <a:ext cx="5184913" cy="432000"/>
          </a:xfrm>
        </p:spPr>
        <p:txBody>
          <a:bodyPr rtlCol="0"/>
          <a:lstStyle/>
          <a:p>
            <a:pPr rtl="0"/>
            <a:r>
              <a:rPr lang="ru-RU" dirty="0"/>
              <a:t>О ВЫБОРЕ И РАБОТЕ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11DC577-0A95-47D0-95D9-5F8DA763D46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45737" y="1676570"/>
            <a:ext cx="4498999" cy="2712549"/>
          </a:xfrm>
        </p:spPr>
        <p:txBody>
          <a:bodyPr rtlCol="0"/>
          <a:lstStyle/>
          <a:p>
            <a:pPr algn="l" rtl="0"/>
            <a:r>
              <a:rPr lang="ru-RU" sz="2000" i="0" dirty="0"/>
              <a:t>Несколько слов о том, как приходили идеи для творчества. Почему именно этот объект вы стали моделировать?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554D9F-1895-486E-BFBA-905BB2D29E08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3</a:t>
            </a:fld>
            <a:endParaRPr lang="ru-RU" dirty="0"/>
          </a:p>
        </p:txBody>
      </p:sp>
      <p:pic>
        <p:nvPicPr>
          <p:cNvPr id="1028" name="Picture 4" descr="https://thypix.com/wp-content/uploads/photo-frame-16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614" y="1348008"/>
            <a:ext cx="4161983" cy="4161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Текст 2">
            <a:extLst>
              <a:ext uri="{FF2B5EF4-FFF2-40B4-BE49-F238E27FC236}">
                <a16:creationId xmlns:a16="http://schemas.microsoft.com/office/drawing/2014/main" id="{611DC577-0A95-47D0-95D9-5F8DA763D46B}"/>
              </a:ext>
            </a:extLst>
          </p:cNvPr>
          <p:cNvSpPr txBox="1">
            <a:spLocks/>
          </p:cNvSpPr>
          <p:nvPr/>
        </p:nvSpPr>
        <p:spPr>
          <a:xfrm rot="418474">
            <a:off x="5960042" y="3192723"/>
            <a:ext cx="2739369" cy="17406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29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96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763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фото в процессе работы над выбором объекта моделирования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ACE3661-4859-836D-BB3D-D2319AF016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01" t="1340" r="-1"/>
          <a:stretch/>
        </p:blipFill>
        <p:spPr>
          <a:xfrm>
            <a:off x="9883021" y="0"/>
            <a:ext cx="23089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46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A5083B-CC27-4F1C-AD03-E3DBEC1C9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z="3500" dirty="0"/>
              <a:t>Проблемка вышла…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25E40B9-054F-4D79-BD17-68E71C740D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2892" y="1448408"/>
            <a:ext cx="3617485" cy="3933645"/>
          </a:xfrm>
        </p:spPr>
        <p:txBody>
          <a:bodyPr rtlCol="0"/>
          <a:lstStyle/>
          <a:p>
            <a:pPr marL="0" indent="0" rtl="0">
              <a:buNone/>
            </a:pPr>
            <a:r>
              <a:rPr lang="ru-RU" sz="2400" dirty="0"/>
              <a:t>Какие трудности у вас возникли в процессе создания 3</a:t>
            </a:r>
            <a:r>
              <a:rPr lang="en-US" sz="2400" dirty="0"/>
              <a:t>D - </a:t>
            </a:r>
            <a:r>
              <a:rPr lang="ru-RU" sz="2400" dirty="0"/>
              <a:t>модели?</a:t>
            </a:r>
          </a:p>
          <a:p>
            <a:r>
              <a:rPr lang="ru-RU" sz="3200" dirty="0"/>
              <a:t>….</a:t>
            </a:r>
          </a:p>
          <a:p>
            <a:r>
              <a:rPr lang="ru-RU" sz="3200" dirty="0"/>
              <a:t>….</a:t>
            </a:r>
          </a:p>
          <a:p>
            <a:r>
              <a:rPr lang="ru-RU" sz="3200" dirty="0"/>
              <a:t>….</a:t>
            </a:r>
            <a:endParaRPr lang="ru-RU" dirty="0"/>
          </a:p>
          <a:p>
            <a:pPr rtl="0"/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D051DA-5DAD-43A7-A238-51C63BA59FEC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4</a:t>
            </a:fld>
            <a:endParaRPr lang="ru-RU" dirty="0"/>
          </a:p>
        </p:txBody>
      </p:sp>
      <p:pic>
        <p:nvPicPr>
          <p:cNvPr id="7" name="Picture 4" descr="https://thypix.com/wp-content/uploads/photo-frame-16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384" y="864000"/>
            <a:ext cx="2927031" cy="292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Текст 2">
            <a:extLst>
              <a:ext uri="{FF2B5EF4-FFF2-40B4-BE49-F238E27FC236}">
                <a16:creationId xmlns:a16="http://schemas.microsoft.com/office/drawing/2014/main" id="{611DC577-0A95-47D0-95D9-5F8DA763D46B}"/>
              </a:ext>
            </a:extLst>
          </p:cNvPr>
          <p:cNvSpPr txBox="1">
            <a:spLocks/>
          </p:cNvSpPr>
          <p:nvPr/>
        </p:nvSpPr>
        <p:spPr>
          <a:xfrm rot="418474">
            <a:off x="6869656" y="2063657"/>
            <a:ext cx="2004488" cy="119193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29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96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763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фото в процессе работы над созданием объекта моделирования</a:t>
            </a:r>
          </a:p>
        </p:txBody>
      </p:sp>
      <p:pic>
        <p:nvPicPr>
          <p:cNvPr id="10" name="Picture 4" descr="https://thypix.com/wp-content/uploads/photo-frame-16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80028">
            <a:off x="5698636" y="3458484"/>
            <a:ext cx="2927031" cy="292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Текст 2">
            <a:extLst>
              <a:ext uri="{FF2B5EF4-FFF2-40B4-BE49-F238E27FC236}">
                <a16:creationId xmlns:a16="http://schemas.microsoft.com/office/drawing/2014/main" id="{611DC577-0A95-47D0-95D9-5F8DA763D46B}"/>
              </a:ext>
            </a:extLst>
          </p:cNvPr>
          <p:cNvSpPr txBox="1">
            <a:spLocks/>
          </p:cNvSpPr>
          <p:nvPr/>
        </p:nvSpPr>
        <p:spPr>
          <a:xfrm rot="20250331">
            <a:off x="6159907" y="4700434"/>
            <a:ext cx="2004488" cy="119193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29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96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763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фото в процессе работы над созданием объекта моделирования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7085D4A-8817-E2F4-0CB1-9C843A9576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01" t="1340" r="-1"/>
          <a:stretch/>
        </p:blipFill>
        <p:spPr>
          <a:xfrm>
            <a:off x="9883021" y="0"/>
            <a:ext cx="23089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701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304E83-A4F0-49C5-BB01-F5773509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313509"/>
            <a:ext cx="5354846" cy="836022"/>
          </a:xfrm>
        </p:spPr>
        <p:txBody>
          <a:bodyPr rtlCol="0"/>
          <a:lstStyle/>
          <a:p>
            <a:pPr rtl="0"/>
            <a:r>
              <a:rPr lang="ru-RU" sz="2800" dirty="0"/>
              <a:t>Взгляд изнутри</a:t>
            </a:r>
            <a:br>
              <a:rPr lang="ru-RU" sz="2800" dirty="0"/>
            </a:br>
            <a:r>
              <a:rPr lang="ru-RU" sz="1600" dirty="0"/>
              <a:t>(слайд для возрастных категорий 10-13/14-17 лет)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AB259A0-0017-492F-A0DC-4B70C7052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0560" y="1242885"/>
            <a:ext cx="4500000" cy="498616"/>
          </a:xfrm>
        </p:spPr>
        <p:txBody>
          <a:bodyPr rtlCol="0"/>
          <a:lstStyle/>
          <a:p>
            <a:pPr rtl="0"/>
            <a:r>
              <a:rPr lang="ru-RU" dirty="0" err="1"/>
              <a:t>Скрин</a:t>
            </a:r>
            <a:r>
              <a:rPr lang="ru-RU" dirty="0"/>
              <a:t> экрана программы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237D1CA-B91A-410E-A968-D017BBE99F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29800" y="1244581"/>
            <a:ext cx="4500000" cy="496920"/>
          </a:xfrm>
        </p:spPr>
        <p:txBody>
          <a:bodyPr rtlCol="0"/>
          <a:lstStyle/>
          <a:p>
            <a:r>
              <a:rPr lang="ru-RU" dirty="0" err="1"/>
              <a:t>Скрин</a:t>
            </a:r>
            <a:r>
              <a:rPr lang="ru-RU" dirty="0"/>
              <a:t> экрана программы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E6AC9832-FB01-464A-9824-61887B77997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447502" y="6401750"/>
            <a:ext cx="278418" cy="274324"/>
          </a:xfrm>
        </p:spPr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5</a:t>
            </a:fld>
            <a:endParaRPr lang="ru-RU" dirty="0"/>
          </a:p>
        </p:txBody>
      </p:sp>
      <p:pic>
        <p:nvPicPr>
          <p:cNvPr id="11" name="Picture 4" descr="https://thypix.com/wp-content/uploads/photo-frame-16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31" y="2274788"/>
            <a:ext cx="3512057" cy="351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s://thypix.com/wp-content/uploads/photo-frame-16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771" y="2274789"/>
            <a:ext cx="3512057" cy="351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D5F2E6F-A8EB-245E-B274-FC27D9EEC0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01" t="1340" r="-1"/>
          <a:stretch/>
        </p:blipFill>
        <p:spPr>
          <a:xfrm>
            <a:off x="9883021" y="0"/>
            <a:ext cx="23089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837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3FB4D5-DA14-4F29-9320-2DE0A6B57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/>
              <a:t>Подводим итоги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E9D0F75-42B5-4960-8C3A-291285872DA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31800" y="942685"/>
            <a:ext cx="9561287" cy="360000"/>
          </a:xfrm>
        </p:spPr>
        <p:txBody>
          <a:bodyPr rtlCol="0"/>
          <a:lstStyle/>
          <a:p>
            <a:pPr rtl="0"/>
            <a:r>
              <a:rPr lang="ru-RU" dirty="0"/>
              <a:t>Несколько слов о том, получилось ли у вас создать задуманное, устраивает ли вас результат?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0A34EBD-7DEA-4599-A81B-0A363A0E17F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447502" y="6401750"/>
            <a:ext cx="278418" cy="274324"/>
          </a:xfrm>
        </p:spPr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6</a:t>
            </a:fld>
            <a:endParaRPr lang="ru-RU" dirty="0"/>
          </a:p>
        </p:txBody>
      </p:sp>
      <p:pic>
        <p:nvPicPr>
          <p:cNvPr id="8" name="Picture 4" descr="https://thypix.com/wp-content/uploads/photo-frame-16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178" y="1116000"/>
            <a:ext cx="2927031" cy="292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s://thypix.com/wp-content/uploads/photo-frame-16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177" y="3749043"/>
            <a:ext cx="2927031" cy="292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thypix.com/wp-content/uploads/photo-frame-16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645" y="3749043"/>
            <a:ext cx="2927031" cy="292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s://thypix.com/wp-content/uploads/photo-frame-16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646" y="1044064"/>
            <a:ext cx="2927031" cy="292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Текст 2">
            <a:extLst>
              <a:ext uri="{FF2B5EF4-FFF2-40B4-BE49-F238E27FC236}">
                <a16:creationId xmlns:a16="http://schemas.microsoft.com/office/drawing/2014/main" id="{DE9D0F75-42B5-4960-8C3A-291285872DAF}"/>
              </a:ext>
            </a:extLst>
          </p:cNvPr>
          <p:cNvSpPr txBox="1">
            <a:spLocks/>
          </p:cNvSpPr>
          <p:nvPr/>
        </p:nvSpPr>
        <p:spPr>
          <a:xfrm>
            <a:off x="1642293" y="2525515"/>
            <a:ext cx="1531981" cy="3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29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96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763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Главный вид (вид спереди)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DE9D0F75-42B5-4960-8C3A-291285872DAF}"/>
              </a:ext>
            </a:extLst>
          </p:cNvPr>
          <p:cNvSpPr txBox="1">
            <a:spLocks/>
          </p:cNvSpPr>
          <p:nvPr/>
        </p:nvSpPr>
        <p:spPr>
          <a:xfrm>
            <a:off x="6637821" y="5377150"/>
            <a:ext cx="1135742" cy="3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29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96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763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Вид справа</a:t>
            </a:r>
          </a:p>
        </p:txBody>
      </p:sp>
      <p:sp>
        <p:nvSpPr>
          <p:cNvPr id="18" name="Текст 2">
            <a:extLst>
              <a:ext uri="{FF2B5EF4-FFF2-40B4-BE49-F238E27FC236}">
                <a16:creationId xmlns:a16="http://schemas.microsoft.com/office/drawing/2014/main" id="{DE9D0F75-42B5-4960-8C3A-291285872DAF}"/>
              </a:ext>
            </a:extLst>
          </p:cNvPr>
          <p:cNvSpPr txBox="1">
            <a:spLocks/>
          </p:cNvSpPr>
          <p:nvPr/>
        </p:nvSpPr>
        <p:spPr>
          <a:xfrm>
            <a:off x="1642293" y="5377150"/>
            <a:ext cx="1135742" cy="3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29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96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763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Вид слева</a:t>
            </a:r>
          </a:p>
        </p:txBody>
      </p:sp>
      <p:sp>
        <p:nvSpPr>
          <p:cNvPr id="19" name="Текст 2">
            <a:extLst>
              <a:ext uri="{FF2B5EF4-FFF2-40B4-BE49-F238E27FC236}">
                <a16:creationId xmlns:a16="http://schemas.microsoft.com/office/drawing/2014/main" id="{DE9D0F75-42B5-4960-8C3A-291285872DAF}"/>
              </a:ext>
            </a:extLst>
          </p:cNvPr>
          <p:cNvSpPr txBox="1">
            <a:spLocks/>
          </p:cNvSpPr>
          <p:nvPr/>
        </p:nvSpPr>
        <p:spPr>
          <a:xfrm>
            <a:off x="6637821" y="2683321"/>
            <a:ext cx="1135742" cy="3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29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96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7632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Вид сверху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D1D5664-00E3-79D5-351C-3182511781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01" t="1340" r="-1"/>
          <a:stretch/>
        </p:blipFill>
        <p:spPr>
          <a:xfrm>
            <a:off x="9883021" y="0"/>
            <a:ext cx="23089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0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3FB4D5-DA14-4F29-9320-2DE0A6B57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/>
              <a:t>Подводим итоги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E9D0F75-42B5-4960-8C3A-291285872DA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31800" y="1008000"/>
            <a:ext cx="9561287" cy="360000"/>
          </a:xfrm>
        </p:spPr>
        <p:txBody>
          <a:bodyPr rtlCol="0"/>
          <a:lstStyle/>
          <a:p>
            <a:pPr rtl="0"/>
            <a:r>
              <a:rPr lang="ru-RU" dirty="0"/>
              <a:t>Слайд для дополнительных фото. Заполняется на усмотрение участников.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0A34EBD-7DEA-4599-A81B-0A363A0E17F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447502" y="6401750"/>
            <a:ext cx="278418" cy="274324"/>
          </a:xfrm>
        </p:spPr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7</a:t>
            </a:fld>
            <a:endParaRPr lang="ru-RU" dirty="0"/>
          </a:p>
        </p:txBody>
      </p:sp>
      <p:pic>
        <p:nvPicPr>
          <p:cNvPr id="10" name="Picture 4" descr="https://thypix.com/wp-content/uploads/photo-frame-16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120" y="2494207"/>
            <a:ext cx="2927031" cy="292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thypix.com/wp-content/uploads/photo-frame-16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2656" y="2494206"/>
            <a:ext cx="2927031" cy="292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EDD9497-7A2D-9DAB-66D2-21CEE113F2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01" t="1340" r="-1"/>
          <a:stretch/>
        </p:blipFill>
        <p:spPr>
          <a:xfrm>
            <a:off x="9883021" y="0"/>
            <a:ext cx="23089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716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267129-D582-495A-8F4B-6B9075899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78" y="444137"/>
            <a:ext cx="9198116" cy="535577"/>
          </a:xfrm>
        </p:spPr>
        <p:txBody>
          <a:bodyPr rtlCol="0"/>
          <a:lstStyle/>
          <a:p>
            <a:r>
              <a:rPr lang="ru-RU" dirty="0"/>
              <a:t>Самооценка </a:t>
            </a:r>
            <a:r>
              <a:rPr lang="ru-RU" sz="1200" b="0" spc="0" dirty="0"/>
              <a:t>Номинация Конкурса: «Макет» возрастная категория 6 – 9 лет 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04AFD2-303D-4B48-AA3E-C96B74D8127A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04378" y="951379"/>
            <a:ext cx="9522096" cy="360000"/>
          </a:xfrm>
        </p:spPr>
        <p:txBody>
          <a:bodyPr rtlCol="0"/>
          <a:lstStyle/>
          <a:p>
            <a:r>
              <a:rPr lang="ru-RU" sz="1400" dirty="0"/>
              <a:t>Мы предлагаем участникам провести рефлексию и честно оценить результаты своей работы</a:t>
            </a:r>
          </a:p>
        </p:txBody>
      </p:sp>
      <p:graphicFrame>
        <p:nvGraphicFramePr>
          <p:cNvPr id="4" name="Таблица 3">
            <a:extLst>
              <a:ext uri="{FF2B5EF4-FFF2-40B4-BE49-F238E27FC236}">
                <a16:creationId xmlns:a16="http://schemas.microsoft.com/office/drawing/2014/main" id="{BEE0921D-4C1D-4106-9AC0-F73F30E8DA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947893"/>
              </p:ext>
            </p:extLst>
          </p:nvPr>
        </p:nvGraphicFramePr>
        <p:xfrm>
          <a:off x="404378" y="1311379"/>
          <a:ext cx="8411753" cy="500856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6321697">
                  <a:extLst>
                    <a:ext uri="{9D8B030D-6E8A-4147-A177-3AD203B41FA5}">
                      <a16:colId xmlns:a16="http://schemas.microsoft.com/office/drawing/2014/main" val="1173992025"/>
                    </a:ext>
                  </a:extLst>
                </a:gridCol>
                <a:gridCol w="2090056">
                  <a:extLst>
                    <a:ext uri="{9D8B030D-6E8A-4147-A177-3AD203B41FA5}">
                      <a16:colId xmlns:a16="http://schemas.microsoft.com/office/drawing/2014/main" val="3257848256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rtl="0"/>
                      <a:endParaRPr lang="ru-RU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От 1 до 10 баллов</a:t>
                      </a:r>
                    </a:p>
                    <a:p>
                      <a:pPr algn="ctr" rtl="0"/>
                      <a:endParaRPr lang="ru-RU" sz="1600" b="0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2236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 rtl="0"/>
                      <a:r>
                        <a:rPr lang="ru-RU" sz="1800" b="1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Аккуратность выполнения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(плавное закрашивание</a:t>
                      </a:r>
                      <a:r>
                        <a:rPr lang="ru-RU" sz="1400" b="0" i="1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элементов, отсутствуют зацепки, аккуратно сделаны цветовые переходы и надписи (при наличии) и т.п.)</a:t>
                      </a:r>
                      <a:endParaRPr lang="ru-RU" sz="1600" b="0" i="1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ctr" rtl="0"/>
                      <a:r>
                        <a:rPr lang="ru-RU" sz="1600" b="0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ru-RU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349594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 rtl="0"/>
                      <a:r>
                        <a:rPr lang="ru-RU" sz="1800" b="1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Дизайн</a:t>
                      </a:r>
                    </a:p>
                    <a:p>
                      <a:pPr algn="ctr" rtl="0"/>
                      <a:r>
                        <a:rPr lang="ru-RU" sz="1600" b="0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(творческий подход, сочетание цветов, соотношение размеров деталей)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ru-RU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13282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Количество элементов</a:t>
                      </a:r>
                    </a:p>
                    <a:p>
                      <a:pPr algn="ctr" rtl="0"/>
                      <a:r>
                        <a:rPr lang="ru-RU" sz="1600" b="0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(учитываются</a:t>
                      </a:r>
                      <a:r>
                        <a:rPr lang="ru-RU" sz="1600" b="0" i="1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надписи, декоративные детали, узоры)</a:t>
                      </a:r>
                      <a:endParaRPr lang="ru-RU" sz="1600" b="0" i="1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ru-RU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430083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Техническая сложность элементов</a:t>
                      </a:r>
                    </a:p>
                    <a:p>
                      <a:pPr algn="ctr" rtl="0"/>
                      <a:r>
                        <a:rPr lang="ru-RU" sz="1600" b="0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(учитывается сложность букв, узоров,</a:t>
                      </a:r>
                      <a:r>
                        <a:rPr lang="ru-RU" sz="1600" b="0" i="1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декоративных элементов)</a:t>
                      </a:r>
                      <a:endParaRPr lang="ru-RU" sz="1600" b="0" i="1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ru-RU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72841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Полнота предоставления отчета</a:t>
                      </a:r>
                    </a:p>
                    <a:p>
                      <a:pPr algn="ctr" rtl="0"/>
                      <a:r>
                        <a:rPr lang="ru-RU" sz="1600" b="0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(презентация заполнена соответственно рекомендациям, заявка на участие в конкурсе заполнена корректно, выслано согласие на обработку персональных данных)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ru-RU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7078208"/>
                  </a:ext>
                </a:extLst>
              </a:tr>
            </a:tbl>
          </a:graphicData>
        </a:graphic>
      </p:graphicFrame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379698-AB4C-493D-BF95-F5781FDF2AC5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447502" y="6401750"/>
            <a:ext cx="278418" cy="274324"/>
          </a:xfrm>
        </p:spPr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8</a:t>
            </a:fld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1A45226-0CB1-5817-FD04-3C2FF38B13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01" t="1340" r="-1"/>
          <a:stretch/>
        </p:blipFill>
        <p:spPr>
          <a:xfrm>
            <a:off x="9883021" y="0"/>
            <a:ext cx="23089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421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267129-D582-495A-8F4B-6B9075899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32" y="391627"/>
            <a:ext cx="9718964" cy="535577"/>
          </a:xfrm>
        </p:spPr>
        <p:txBody>
          <a:bodyPr rtlCol="0"/>
          <a:lstStyle/>
          <a:p>
            <a:r>
              <a:rPr lang="ru-RU" dirty="0"/>
              <a:t>Самооценка </a:t>
            </a:r>
            <a:r>
              <a:rPr lang="ru-RU" sz="1200" b="0" spc="0" dirty="0"/>
              <a:t>Номинация Конкурса: «Визуализация» возрастная категория 10-13/14-17 лет 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04AFD2-303D-4B48-AA3E-C96B74D8127A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235132" y="747204"/>
            <a:ext cx="9522096" cy="360000"/>
          </a:xfrm>
        </p:spPr>
        <p:txBody>
          <a:bodyPr rtlCol="0"/>
          <a:lstStyle/>
          <a:p>
            <a:r>
              <a:rPr lang="ru-RU" sz="1400" dirty="0"/>
              <a:t>Мы предлагаем участникам провести рефлексию и честно оценить результаты своей работы</a:t>
            </a:r>
          </a:p>
        </p:txBody>
      </p:sp>
      <p:graphicFrame>
        <p:nvGraphicFramePr>
          <p:cNvPr id="4" name="Таблица 3">
            <a:extLst>
              <a:ext uri="{FF2B5EF4-FFF2-40B4-BE49-F238E27FC236}">
                <a16:creationId xmlns:a16="http://schemas.microsoft.com/office/drawing/2014/main" id="{BEE0921D-4C1D-4106-9AC0-F73F30E8DA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664676"/>
              </p:ext>
            </p:extLst>
          </p:nvPr>
        </p:nvGraphicFramePr>
        <p:xfrm>
          <a:off x="235132" y="1219419"/>
          <a:ext cx="9394984" cy="537266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7223759">
                  <a:extLst>
                    <a:ext uri="{9D8B030D-6E8A-4147-A177-3AD203B41FA5}">
                      <a16:colId xmlns:a16="http://schemas.microsoft.com/office/drawing/2014/main" val="1173992025"/>
                    </a:ext>
                  </a:extLst>
                </a:gridCol>
                <a:gridCol w="2171225">
                  <a:extLst>
                    <a:ext uri="{9D8B030D-6E8A-4147-A177-3AD203B41FA5}">
                      <a16:colId xmlns:a16="http://schemas.microsoft.com/office/drawing/2014/main" val="3257848256"/>
                    </a:ext>
                  </a:extLst>
                </a:gridCol>
              </a:tblGrid>
              <a:tr h="480777">
                <a:tc>
                  <a:txBody>
                    <a:bodyPr/>
                    <a:lstStyle/>
                    <a:p>
                      <a:pPr algn="ctr" rtl="0"/>
                      <a:endParaRPr lang="ru-RU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От 1 до 10 баллов</a:t>
                      </a:r>
                    </a:p>
                    <a:p>
                      <a:pPr algn="ctr" rtl="0"/>
                      <a:endParaRPr lang="ru-RU" sz="1600" b="0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223600"/>
                  </a:ext>
                </a:extLst>
              </a:tr>
              <a:tr h="708513">
                <a:tc>
                  <a:txBody>
                    <a:bodyPr/>
                    <a:lstStyle/>
                    <a:p>
                      <a:pPr algn="ctr" defTabSz="720000" rtl="0"/>
                      <a:r>
                        <a:rPr lang="ru-RU" sz="1800" b="1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Техническое исполнение</a:t>
                      </a:r>
                    </a:p>
                    <a:p>
                      <a:pPr algn="ctr" defTabSz="720000" rtl="0"/>
                      <a:r>
                        <a:rPr lang="ru-RU" sz="1600" b="1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</a:t>
                      </a:r>
                      <a:r>
                        <a:rPr lang="ru-RU" sz="1600" b="0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топология, отсутствие ошибок, пустых или скрытых объектов, отсутствие несоединенных вершин и т.п.)</a:t>
                      </a:r>
                      <a:endParaRPr lang="ru-RU" sz="1400" b="0" i="1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ru-RU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3495943"/>
                  </a:ext>
                </a:extLst>
              </a:tr>
              <a:tr h="506081">
                <a:tc>
                  <a:txBody>
                    <a:bodyPr/>
                    <a:lstStyle/>
                    <a:p>
                      <a:pPr algn="ctr" rtl="0"/>
                      <a:r>
                        <a:rPr lang="ru-RU" sz="1800" b="1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Дизайн</a:t>
                      </a:r>
                    </a:p>
                    <a:p>
                      <a:pPr algn="ctr" rtl="0"/>
                      <a:r>
                        <a:rPr lang="ru-RU" sz="1600" b="0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(творческий подход, сочетание цветов, соотношение размеров деталей)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ru-RU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132828"/>
                  </a:ext>
                </a:extLst>
              </a:tr>
              <a:tr h="480777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Количество элементов</a:t>
                      </a:r>
                    </a:p>
                    <a:p>
                      <a:pPr algn="ctr" rtl="0"/>
                      <a:r>
                        <a:rPr lang="ru-RU" sz="1600" b="0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(учитываются</a:t>
                      </a:r>
                      <a:r>
                        <a:rPr lang="ru-RU" sz="1600" b="0" i="1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надписи, декоративные детали, узоры)</a:t>
                      </a:r>
                      <a:endParaRPr lang="ru-RU" sz="1600" b="0" i="1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ru-RU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4300830"/>
                  </a:ext>
                </a:extLst>
              </a:tr>
              <a:tr h="480777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Техническая сложность элементов</a:t>
                      </a:r>
                    </a:p>
                    <a:p>
                      <a:pPr algn="ctr" rtl="0"/>
                      <a:r>
                        <a:rPr lang="ru-RU" sz="1600" b="0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(учитывается сложность букв, узоров,</a:t>
                      </a:r>
                      <a:r>
                        <a:rPr lang="ru-RU" sz="1600" b="0" i="1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декоративных элементов)</a:t>
                      </a:r>
                      <a:endParaRPr lang="ru-RU" sz="1600" b="0" i="1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ru-RU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728417"/>
                  </a:ext>
                </a:extLst>
              </a:tr>
              <a:tr h="1088073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i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Полнота предоставления отчета</a:t>
                      </a:r>
                    </a:p>
                    <a:p>
                      <a:pPr algn="ctr" rtl="0"/>
                      <a:r>
                        <a:rPr lang="ru-RU" sz="1600" b="0" i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(презентация заполнена соответственно рекомендациям, заявка на участие в конкурсе заполнена корректно, выслано согласие на обработку персональных данных)</a:t>
                      </a:r>
                    </a:p>
                    <a:p>
                      <a:pPr algn="ctr" rtl="0"/>
                      <a:endParaRPr lang="ru-RU" sz="1600" b="0" i="1" noProof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ru-RU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7078208"/>
                  </a:ext>
                </a:extLst>
              </a:tr>
              <a:tr h="861620">
                <a:tc>
                  <a:txBody>
                    <a:bodyPr/>
                    <a:lstStyle/>
                    <a:p>
                      <a:pPr algn="ctr" rtl="0"/>
                      <a:endParaRPr lang="ru-RU" sz="1600" b="0" i="1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6249079"/>
                  </a:ext>
                </a:extLst>
              </a:tr>
            </a:tbl>
          </a:graphicData>
        </a:graphic>
      </p:graphicFrame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379698-AB4C-493D-BF95-F5781FDF2AC5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447502" y="6401750"/>
            <a:ext cx="278418" cy="274324"/>
          </a:xfrm>
        </p:spPr>
        <p:txBody>
          <a:bodyPr rtlCol="0"/>
          <a:lstStyle/>
          <a:p>
            <a:pPr rtl="0"/>
            <a:fld id="{19B51A1E-902D-48AF-9020-955120F399B6}" type="slidenum">
              <a:rPr lang="ru-RU" smtClean="0"/>
              <a:pPr rtl="0"/>
              <a:t>9</a:t>
            </a:fld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0C50743-E6DC-2D12-EF38-FC1F614B24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01" t="1340" r="-1"/>
          <a:stretch/>
        </p:blipFill>
        <p:spPr>
          <a:xfrm>
            <a:off x="9883021" y="0"/>
            <a:ext cx="23089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5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Custom 134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5CB8B3"/>
      </a:accent1>
      <a:accent2>
        <a:srgbClr val="F5D66E"/>
      </a:accent2>
      <a:accent3>
        <a:srgbClr val="D78189"/>
      </a:accent3>
      <a:accent4>
        <a:srgbClr val="7030A0"/>
      </a:accent4>
      <a:accent5>
        <a:srgbClr val="0070C0"/>
      </a:accent5>
      <a:accent6>
        <a:srgbClr val="C4D36D"/>
      </a:accent6>
      <a:hlink>
        <a:srgbClr val="54C3BD"/>
      </a:hlink>
      <a:folHlink>
        <a:srgbClr val="54C3BD"/>
      </a:folHlink>
    </a:clrScheme>
    <a:fontScheme name="Custom 154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19716561_TF16411245.potx" id="{773883C8-4131-4ECF-9E3C-74DD0B29E0A1}" vid="{18BBA691-B286-47C1-88FF-3C6BA8E7AA8B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9" ma:contentTypeDescription="Create a new document." ma:contentTypeScope="" ma:versionID="76e25e1730b4532ab1d5e5b131a96a5a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d1e9281a84c4949647088091c718de3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B61CFE-D4DA-4753-A9A5-D482B9609A35}">
  <ds:schemaRefs>
    <ds:schemaRef ds:uri="http://schemas.microsoft.com/office/2006/metadata/properties"/>
    <ds:schemaRef ds:uri="http://www.w3.org/2000/xmlns/"/>
    <ds:schemaRef ds:uri="http://schemas.microsoft.com/sharepoint/v3"/>
    <ds:schemaRef ds:uri="http://www.w3.org/2001/XMLSchema-instance"/>
  </ds:schemaRefs>
</ds:datastoreItem>
</file>

<file path=customXml/itemProps2.xml><?xml version="1.0" encoding="utf-8"?>
<ds:datastoreItem xmlns:ds="http://schemas.openxmlformats.org/officeDocument/2006/customXml" ds:itemID="{58A784AD-7888-482C-A72A-80D3063962ED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6dc4bcd6-49db-4c07-9060-8acfc67cef9f"/>
    <ds:schemaRef ds:uri="fb0879af-3eba-417a-a55a-ffe6dcd6ca7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в минималистичных цветах</Template>
  <TotalTime>0</TotalTime>
  <Words>656</Words>
  <Application>Microsoft Office PowerPoint</Application>
  <PresentationFormat>Широкоэкранный</PresentationFormat>
  <Paragraphs>106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3d - МОДЕЛЛЕР</vt:lpstr>
      <vt:lpstr>Информация по заполнению слайдов</vt:lpstr>
      <vt:lpstr>О ВЫБОРЕ И РАБОТЕ</vt:lpstr>
      <vt:lpstr>Проблемка вышла…</vt:lpstr>
      <vt:lpstr>Взгляд изнутри (слайд для возрастных категорий 10-13/14-17 лет)</vt:lpstr>
      <vt:lpstr>Подводим итоги</vt:lpstr>
      <vt:lpstr>Подводим итоги</vt:lpstr>
      <vt:lpstr>Самооценка Номинация Конкурса: «Макет» возрастная категория 6 – 9 лет  </vt:lpstr>
      <vt:lpstr>Самооценка Номинация Конкурса: «Визуализация» возрастная категория 10-13/14-17 лет  </vt:lpstr>
      <vt:lpstr>Самооценка Номинация Конкурса: «Макет» возрастная категория 10-13/14-17 лет  </vt:lpstr>
      <vt:lpstr>Самооценка Номинация Конкурса: «Изометрические пространства»                                                                     возрастная категория 10-13/14-17 лет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- МОДЕЛЛЕР</dc:title>
  <dc:creator/>
  <cp:lastModifiedBy>Карина Цветкова</cp:lastModifiedBy>
  <cp:revision>3</cp:revision>
  <dcterms:created xsi:type="dcterms:W3CDTF">2022-12-16T08:52:04Z</dcterms:created>
  <dcterms:modified xsi:type="dcterms:W3CDTF">2024-12-26T20:31:07Z</dcterms:modified>
</cp:coreProperties>
</file>