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82" r:id="rId4"/>
    <p:sldId id="298" r:id="rId5"/>
    <p:sldId id="283" r:id="rId6"/>
    <p:sldId id="291" r:id="rId7"/>
    <p:sldId id="284" r:id="rId8"/>
    <p:sldId id="294" r:id="rId9"/>
    <p:sldId id="297" r:id="rId10"/>
    <p:sldId id="295" r:id="rId11"/>
    <p:sldId id="299" r:id="rId12"/>
    <p:sldId id="30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5C064-84A7-4F33-A3C5-616A674BA786}" type="datetime1">
              <a:rPr lang="ru-RU" smtClean="0"/>
              <a:t>10.01.2023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300C-53C0-476E-919C-7CE08E363BA7}" type="datetime1">
              <a:rPr lang="ru-RU" smtClean="0"/>
              <a:pPr/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0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3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55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2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20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75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74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64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5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ru-RU" sz="1600" b="1" spc="-1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600" b="1" spc="-10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ru-RU" sz="1600" b="1" spc="-10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E2F2BFDF-E9F2-4569-A9F2-E1FFCB7FB82D}"/>
              </a:ext>
            </a:extLst>
          </p:cNvPr>
          <p:cNvSpPr txBox="1"/>
          <p:nvPr/>
        </p:nvSpPr>
        <p:spPr>
          <a:xfrm>
            <a:off x="5943599" y="466918"/>
            <a:ext cx="3710119" cy="77501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/>
            <a:r>
              <a:rPr lang="ru-RU" sz="24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ОТКРЫТЫЙ КОНКУРС</a:t>
            </a:r>
            <a:r>
              <a:rPr lang="ru-RU" sz="24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4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2400" b="1" spc="-100" dirty="0" smtClean="0">
                <a:latin typeface="Corbel" panose="020B0503020204020204" pitchFamily="34" charset="0"/>
              </a:rPr>
              <a:t>ЯРОСЛАВСКОЙ ОБЛАСТИ</a:t>
            </a:r>
            <a:endParaRPr lang="ru-RU" sz="24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68" y="1241933"/>
            <a:ext cx="6798250" cy="999870"/>
          </a:xfrm>
        </p:spPr>
        <p:txBody>
          <a:bodyPr rtlCol="0"/>
          <a:lstStyle/>
          <a:p>
            <a:pPr rtl="0"/>
            <a:r>
              <a:rPr lang="ru-RU" sz="5000" dirty="0" smtClean="0"/>
              <a:t>3</a:t>
            </a:r>
            <a:r>
              <a:rPr lang="en-US" sz="5000" dirty="0" smtClean="0"/>
              <a:t>d</a:t>
            </a:r>
            <a:r>
              <a:rPr lang="ru-RU" sz="5000" dirty="0" smtClean="0"/>
              <a:t> - МОДЕЛЛЕР</a:t>
            </a:r>
            <a:endParaRPr lang="ru-RU" sz="5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814516"/>
            <a:ext cx="6296297" cy="1192038"/>
          </a:xfrm>
        </p:spPr>
        <p:txBody>
          <a:bodyPr rtlCol="0"/>
          <a:lstStyle/>
          <a:p>
            <a:pPr rtl="0"/>
            <a:r>
              <a:rPr lang="ru-RU" sz="1400" dirty="0" smtClean="0"/>
              <a:t>НОМИНАЦИЯ:</a:t>
            </a:r>
          </a:p>
          <a:p>
            <a:pPr rtl="0"/>
            <a:r>
              <a:rPr lang="ru-RU" sz="1400" dirty="0" smtClean="0"/>
              <a:t>ВОЗРАСТНАЯ КАТЕГОРИЯ:</a:t>
            </a:r>
            <a:endParaRPr lang="ru-RU" sz="1400" dirty="0"/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-1" y="5325453"/>
            <a:ext cx="8699863" cy="1192038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ФИО УЧАСТНИК (А/ОВ):</a:t>
            </a:r>
          </a:p>
          <a:p>
            <a:r>
              <a:rPr lang="ru-RU" sz="1400" dirty="0" smtClean="0"/>
              <a:t>ПРЕДСТАВЛЯЕМАЯ ОБРАЗОВАТЕЛЬНАЯ ОРГАНИЗАЦИЯ: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2" y="391627"/>
            <a:ext cx="9718964" cy="535577"/>
          </a:xfrm>
        </p:spPr>
        <p:txBody>
          <a:bodyPr rtlCol="0"/>
          <a:lstStyle/>
          <a:p>
            <a:r>
              <a:rPr lang="ru-RU" dirty="0" smtClean="0"/>
              <a:t>Самооценка </a:t>
            </a:r>
            <a:r>
              <a:rPr lang="ru-RU" sz="1200" b="0" spc="0" dirty="0" smtClean="0"/>
              <a:t>Номинация </a:t>
            </a:r>
            <a:r>
              <a:rPr lang="ru-RU" sz="1200" b="0" spc="0" dirty="0"/>
              <a:t>Конкурса: «Макет</a:t>
            </a:r>
            <a:r>
              <a:rPr lang="ru-RU" sz="1200" b="0" spc="0" dirty="0" smtClean="0"/>
              <a:t>» возрастная </a:t>
            </a:r>
            <a:r>
              <a:rPr lang="ru-RU" sz="1200" b="0" spc="0" dirty="0"/>
              <a:t>категория 10-13/14-17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5132" y="747204"/>
            <a:ext cx="9522096" cy="360000"/>
          </a:xfrm>
        </p:spPr>
        <p:txBody>
          <a:bodyPr rtlCol="0"/>
          <a:lstStyle/>
          <a:p>
            <a:r>
              <a:rPr lang="ru-RU" sz="1400" dirty="0" smtClean="0"/>
              <a:t>Мы предлагаем участникам </a:t>
            </a:r>
            <a:r>
              <a:rPr lang="ru-RU" sz="1400" dirty="0"/>
              <a:t>провести рефлексию </a:t>
            </a:r>
            <a:r>
              <a:rPr lang="ru-RU" sz="1400" dirty="0" smtClean="0"/>
              <a:t>и честно оценить результаты своей работы</a:t>
            </a:r>
            <a:endParaRPr lang="ru-RU" sz="1400" dirty="0"/>
          </a:p>
        </p:txBody>
      </p:sp>
      <p:graphicFrame>
        <p:nvGraphicFramePr>
          <p:cNvPr id="4" name="Таблица 3">
            <a:extLst>
              <a:ext uri="{FF2B5EF4-FFF2-40B4-BE49-F238E27FC236}">
                <a16:creationId xmlns:a16="http://schemas.microsoft.com/office/drawing/2014/main" xmlns="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51442"/>
              </p:ext>
            </p:extLst>
          </p:nvPr>
        </p:nvGraphicFramePr>
        <p:xfrm>
          <a:off x="235132" y="1219417"/>
          <a:ext cx="9394984" cy="5334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23759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2171225">
                  <a:extLst>
                    <a:ext uri="{9D8B030D-6E8A-4147-A177-3AD203B41FA5}">
                      <a16:colId xmlns:a16="http://schemas.microsoft.com/office/drawing/2014/main" xmlns="" val="3257848256"/>
                    </a:ext>
                  </a:extLst>
                </a:gridCol>
              </a:tblGrid>
              <a:tr h="361188">
                <a:tc>
                  <a:txBody>
                    <a:bodyPr/>
                    <a:lstStyle/>
                    <a:p>
                      <a:pPr algn="ctr" rtl="0"/>
                      <a:endParaRPr lang="ru-RU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 1 до 10 баллов</a:t>
                      </a:r>
                    </a:p>
                    <a:p>
                      <a:pPr algn="ctr" rtl="0"/>
                      <a:endParaRPr lang="ru-RU" sz="16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223600"/>
                  </a:ext>
                </a:extLst>
              </a:tr>
              <a:tr h="787656">
                <a:tc>
                  <a:txBody>
                    <a:bodyPr/>
                    <a:lstStyle/>
                    <a:p>
                      <a:pPr algn="ctr" defTabSz="720000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Техническое исполнение</a:t>
                      </a:r>
                    </a:p>
                    <a:p>
                      <a:pPr algn="ctr" defTabSz="720000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(аккуратность выполненной модели, дополнительная обработка, качество сборки и т.д.)</a:t>
                      </a:r>
                      <a:endParaRPr lang="ru-RU" sz="14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Дизайн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(творческий подход, необычность форм, соотношение размеров деталей)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53448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Количество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(учитываются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надписи, декоративные детали, узоры)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53448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Техническая сложность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(учитывается сложность букв, узоров,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декоративных элементов)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75952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Практическая значимость и польза 3D – модели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(разработанная модель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может часто применяться на уроках при изучении одной или нескольких тем)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Полнота предоставления отчета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(презентация заполнена соответственно рекомендациям, заявка на участие в конкурсе заполнена корректно, выслано согласие на обработку персональных данных)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6249079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39" y="385517"/>
            <a:ext cx="8446600" cy="432000"/>
          </a:xfrm>
        </p:spPr>
        <p:txBody>
          <a:bodyPr rtlCol="0"/>
          <a:lstStyle/>
          <a:p>
            <a:pPr rtl="0"/>
            <a:r>
              <a:rPr lang="ru-RU" dirty="0" smtClean="0"/>
              <a:t>Информация по заполнению слайдов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32412" y="971176"/>
            <a:ext cx="7445828" cy="439613"/>
          </a:xfrm>
        </p:spPr>
        <p:txBody>
          <a:bodyPr rtlCol="0"/>
          <a:lstStyle/>
          <a:p>
            <a:pPr algn="l" rtl="0"/>
            <a:r>
              <a:rPr lang="ru-RU" sz="1600" dirty="0" smtClean="0"/>
              <a:t>! Этот слайд после оформления презентации необходимо удалить.</a:t>
            </a:r>
            <a:endParaRPr lang="ru-RU" sz="1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489131" y="1985724"/>
            <a:ext cx="7466149" cy="41146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i="0" dirty="0" smtClean="0"/>
              <a:t>Данный вариант оформления презентации носит рекомендательный характер. Изображения, шрифт и размер можно изменять на усмотрение участников. Незаполненные и не несущие информационной нагрузки слайды необходимо удалить. Если вам требуется большее количество слайдов, их можно добавить, но презентация не должна содержать более 10 слайдов.</a:t>
            </a:r>
            <a:endParaRPr lang="ru-RU" sz="2000" i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24" y="228763"/>
            <a:ext cx="5184913" cy="432000"/>
          </a:xfrm>
        </p:spPr>
        <p:txBody>
          <a:bodyPr rtlCol="0"/>
          <a:lstStyle/>
          <a:p>
            <a:pPr rtl="0"/>
            <a:r>
              <a:rPr lang="ru-RU" dirty="0"/>
              <a:t>О </a:t>
            </a:r>
            <a:r>
              <a:rPr lang="ru-RU" dirty="0" smtClean="0"/>
              <a:t>ВЫБОРЕ И РАБОТЕ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5737" y="1676570"/>
            <a:ext cx="4498999" cy="2712549"/>
          </a:xfrm>
        </p:spPr>
        <p:txBody>
          <a:bodyPr rtlCol="0"/>
          <a:lstStyle/>
          <a:p>
            <a:pPr algn="l" rtl="0"/>
            <a:r>
              <a:rPr lang="ru-RU" sz="2000" i="0" dirty="0" smtClean="0"/>
              <a:t>Несколько слов о том, как приходили идеи для творчества. Почему именно этот объект вы стали моделировать</a:t>
            </a:r>
            <a:r>
              <a:rPr lang="ru-RU" sz="2000" i="0" dirty="0"/>
              <a:t>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28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14" y="1348008"/>
            <a:ext cx="4161983" cy="41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 rot="418474">
            <a:off x="5960042" y="3192723"/>
            <a:ext cx="2739369" cy="1740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</a:t>
            </a:r>
            <a:r>
              <a:rPr lang="ru-RU" dirty="0" smtClean="0"/>
              <a:t>ото в процессе работы над выбором объекта моделирования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6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500" dirty="0" smtClean="0"/>
              <a:t>Проблемка вышла…</a:t>
            </a:r>
            <a:endParaRPr lang="ru-RU" sz="35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892" y="1448408"/>
            <a:ext cx="361748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dirty="0" smtClean="0"/>
              <a:t>Какие трудности у вас возникли в процессе создания 3</a:t>
            </a:r>
            <a:r>
              <a:rPr lang="en-US" sz="2400" dirty="0" smtClean="0"/>
              <a:t>D - </a:t>
            </a:r>
            <a:r>
              <a:rPr lang="ru-RU" sz="2400" dirty="0" smtClean="0"/>
              <a:t>модели?</a:t>
            </a:r>
          </a:p>
          <a:p>
            <a:r>
              <a:rPr lang="ru-RU" sz="3200" dirty="0" smtClean="0"/>
              <a:t>….</a:t>
            </a:r>
          </a:p>
          <a:p>
            <a:r>
              <a:rPr lang="ru-RU" sz="3200" dirty="0" smtClean="0"/>
              <a:t>….</a:t>
            </a:r>
          </a:p>
          <a:p>
            <a:r>
              <a:rPr lang="ru-RU" sz="3200" dirty="0" smtClean="0"/>
              <a:t>….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4" y="864000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 rot="418474">
            <a:off x="6869656" y="2063657"/>
            <a:ext cx="2004488" cy="11919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</a:t>
            </a:r>
            <a:r>
              <a:rPr lang="ru-RU" dirty="0" smtClean="0"/>
              <a:t>ото в процессе работы над созданием объекта моделирования</a:t>
            </a:r>
            <a:endParaRPr lang="ru-RU" dirty="0"/>
          </a:p>
        </p:txBody>
      </p:sp>
      <p:pic>
        <p:nvPicPr>
          <p:cNvPr id="10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0028">
            <a:off x="5698636" y="3458484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 rot="20250331">
            <a:off x="6159907" y="4700434"/>
            <a:ext cx="2004488" cy="11919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</a:t>
            </a:r>
            <a:r>
              <a:rPr lang="ru-RU" dirty="0" smtClean="0"/>
              <a:t>ото в процессе работы над созданием объекта моделирования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13509"/>
            <a:ext cx="5354846" cy="836022"/>
          </a:xfrm>
        </p:spPr>
        <p:txBody>
          <a:bodyPr rtlCol="0"/>
          <a:lstStyle/>
          <a:p>
            <a:pPr rtl="0"/>
            <a:r>
              <a:rPr lang="ru-RU" sz="2800" dirty="0" smtClean="0"/>
              <a:t>Взгляд изнутри</a:t>
            </a:r>
            <a:br>
              <a:rPr lang="ru-RU" sz="2800" dirty="0" smtClean="0"/>
            </a:br>
            <a:r>
              <a:rPr lang="ru-RU" sz="1600" dirty="0" smtClean="0"/>
              <a:t>(слайд для возрастных категорий 10-13/14-17 лет)</a:t>
            </a:r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60" y="1242885"/>
            <a:ext cx="4500000" cy="498616"/>
          </a:xfrm>
        </p:spPr>
        <p:txBody>
          <a:bodyPr rtlCol="0"/>
          <a:lstStyle/>
          <a:p>
            <a:pPr rtl="0"/>
            <a:r>
              <a:rPr lang="ru-RU" dirty="0" err="1" smtClean="0"/>
              <a:t>Скрин</a:t>
            </a:r>
            <a:r>
              <a:rPr lang="ru-RU" dirty="0" smtClean="0"/>
              <a:t> экрана программы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244581"/>
            <a:ext cx="4500000" cy="496920"/>
          </a:xfrm>
        </p:spPr>
        <p:txBody>
          <a:bodyPr rtlCol="0"/>
          <a:lstStyle/>
          <a:p>
            <a:r>
              <a:rPr lang="ru-RU" dirty="0" err="1"/>
              <a:t>Скрин</a:t>
            </a:r>
            <a:r>
              <a:rPr lang="ru-RU" dirty="0"/>
              <a:t> экрана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1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1" y="2274788"/>
            <a:ext cx="3512057" cy="3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71" y="2274789"/>
            <a:ext cx="3512057" cy="3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942685"/>
            <a:ext cx="9561287" cy="360000"/>
          </a:xfrm>
        </p:spPr>
        <p:txBody>
          <a:bodyPr rtlCol="0"/>
          <a:lstStyle/>
          <a:p>
            <a:pPr rtl="0"/>
            <a:r>
              <a:rPr lang="ru-RU" dirty="0" smtClean="0"/>
              <a:t>Несколько слов о том, получилось ли у вас создать задуманное, устраивает ли вас результат?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8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78" y="1116000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77" y="3749043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45" y="3749043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46" y="1044064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 txBox="1">
            <a:spLocks/>
          </p:cNvSpPr>
          <p:nvPr/>
        </p:nvSpPr>
        <p:spPr>
          <a:xfrm>
            <a:off x="1642293" y="2525515"/>
            <a:ext cx="1531981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Главный вид (вид спереди)</a:t>
            </a:r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 txBox="1">
            <a:spLocks/>
          </p:cNvSpPr>
          <p:nvPr/>
        </p:nvSpPr>
        <p:spPr>
          <a:xfrm>
            <a:off x="6637821" y="5377150"/>
            <a:ext cx="113574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Вид справа</a:t>
            </a:r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 txBox="1">
            <a:spLocks/>
          </p:cNvSpPr>
          <p:nvPr/>
        </p:nvSpPr>
        <p:spPr>
          <a:xfrm>
            <a:off x="1642293" y="5377150"/>
            <a:ext cx="113574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Вид слева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 txBox="1">
            <a:spLocks/>
          </p:cNvSpPr>
          <p:nvPr/>
        </p:nvSpPr>
        <p:spPr>
          <a:xfrm>
            <a:off x="6637821" y="2683321"/>
            <a:ext cx="113574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Вид сверху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561287" cy="360000"/>
          </a:xfrm>
        </p:spPr>
        <p:txBody>
          <a:bodyPr rtlCol="0"/>
          <a:lstStyle/>
          <a:p>
            <a:pPr rtl="0"/>
            <a:r>
              <a:rPr lang="ru-RU" dirty="0" smtClean="0"/>
              <a:t>Слайд для дополнительных фото. Заполняется на усмотрение участников.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10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0" y="2494207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hypix.com/wp-content/uploads/photo-frame-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56" y="2494206"/>
            <a:ext cx="2927031" cy="2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78" y="444137"/>
            <a:ext cx="9198116" cy="535577"/>
          </a:xfrm>
        </p:spPr>
        <p:txBody>
          <a:bodyPr rtlCol="0"/>
          <a:lstStyle/>
          <a:p>
            <a:r>
              <a:rPr lang="ru-RU" dirty="0" smtClean="0"/>
              <a:t>Самооценка </a:t>
            </a:r>
            <a:r>
              <a:rPr lang="ru-RU" sz="1200" b="0" spc="0" dirty="0" smtClean="0"/>
              <a:t>Номинация </a:t>
            </a:r>
            <a:r>
              <a:rPr lang="ru-RU" sz="1200" b="0" spc="0" dirty="0"/>
              <a:t>Конкурса: «</a:t>
            </a:r>
            <a:r>
              <a:rPr lang="ru-RU" sz="1200" b="0" spc="0" dirty="0" smtClean="0"/>
              <a:t>Макет» возрастная </a:t>
            </a:r>
            <a:r>
              <a:rPr lang="ru-RU" sz="1200" b="0" spc="0" dirty="0"/>
              <a:t>категория 6 – 9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4378" y="951379"/>
            <a:ext cx="9522096" cy="360000"/>
          </a:xfrm>
        </p:spPr>
        <p:txBody>
          <a:bodyPr rtlCol="0"/>
          <a:lstStyle/>
          <a:p>
            <a:r>
              <a:rPr lang="ru-RU" sz="1400" dirty="0" smtClean="0"/>
              <a:t>Мы предлагаем участникам </a:t>
            </a:r>
            <a:r>
              <a:rPr lang="ru-RU" sz="1400" dirty="0"/>
              <a:t>провести рефлексию </a:t>
            </a:r>
            <a:r>
              <a:rPr lang="ru-RU" sz="1400" dirty="0" smtClean="0"/>
              <a:t>и честно оценить результаты своей работы</a:t>
            </a:r>
            <a:endParaRPr lang="ru-RU" sz="1400" dirty="0"/>
          </a:p>
        </p:txBody>
      </p:sp>
      <p:graphicFrame>
        <p:nvGraphicFramePr>
          <p:cNvPr id="4" name="Таблица 3">
            <a:extLst>
              <a:ext uri="{FF2B5EF4-FFF2-40B4-BE49-F238E27FC236}">
                <a16:creationId xmlns:a16="http://schemas.microsoft.com/office/drawing/2014/main" xmlns="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47893"/>
              </p:ext>
            </p:extLst>
          </p:nvPr>
        </p:nvGraphicFramePr>
        <p:xfrm>
          <a:off x="404378" y="1311379"/>
          <a:ext cx="8411753" cy="50085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321697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2090056">
                  <a:extLst>
                    <a:ext uri="{9D8B030D-6E8A-4147-A177-3AD203B41FA5}">
                      <a16:colId xmlns:a16="http://schemas.microsoft.com/office/drawing/2014/main" xmlns="" val="325784825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rtl="0"/>
                      <a:endParaRPr lang="ru-RU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 1 до 10 баллов</a:t>
                      </a:r>
                    </a:p>
                    <a:p>
                      <a:pPr algn="ctr" rtl="0"/>
                      <a:endParaRPr lang="ru-RU" sz="16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2236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Аккуратность выполнения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(плавное закрашивание</a:t>
                      </a:r>
                      <a:r>
                        <a:rPr lang="ru-RU" sz="14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элементов, отсутствуют зацепки, аккуратно сделаны цветовые переходы и надписи (при наличии) и т.п.)</a:t>
                      </a:r>
                      <a:endParaRPr lang="ru-RU" sz="1600" b="0" i="1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 rtl="0"/>
                      <a:r>
                        <a:rPr lang="ru-RU" sz="1600" b="0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ru-RU" sz="1600" b="0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Дизайн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(творческий подход, сочетание цветов, соотношение размеров деталей)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Количество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(учитываются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надписи, декоративные детали, узоры)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Техническая сложность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(учитывается сложность букв, узоров,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декоративных элементов)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Полнота предоставления отчета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(презентация заполнена соответственно рекомендациям, заявка на участие в конкурсе заполнена корректно, выслано согласие на обработку персональных данных)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2" y="391627"/>
            <a:ext cx="9718964" cy="535577"/>
          </a:xfrm>
        </p:spPr>
        <p:txBody>
          <a:bodyPr rtlCol="0"/>
          <a:lstStyle/>
          <a:p>
            <a:r>
              <a:rPr lang="ru-RU" dirty="0" smtClean="0"/>
              <a:t>Самооценка </a:t>
            </a:r>
            <a:r>
              <a:rPr lang="ru-RU" sz="1200" b="0" spc="0" dirty="0" smtClean="0"/>
              <a:t>Номинация </a:t>
            </a:r>
            <a:r>
              <a:rPr lang="ru-RU" sz="1200" b="0" spc="0" dirty="0"/>
              <a:t>Конкурса: «Визуализация</a:t>
            </a:r>
            <a:r>
              <a:rPr lang="ru-RU" sz="1200" b="0" spc="0" dirty="0" smtClean="0"/>
              <a:t>» возрастная </a:t>
            </a:r>
            <a:r>
              <a:rPr lang="ru-RU" sz="1200" b="0" spc="0" dirty="0"/>
              <a:t>категория 10-13/14-17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5132" y="747204"/>
            <a:ext cx="9522096" cy="360000"/>
          </a:xfrm>
        </p:spPr>
        <p:txBody>
          <a:bodyPr rtlCol="0"/>
          <a:lstStyle/>
          <a:p>
            <a:r>
              <a:rPr lang="ru-RU" sz="1400" dirty="0" smtClean="0"/>
              <a:t>Мы предлагаем участникам </a:t>
            </a:r>
            <a:r>
              <a:rPr lang="ru-RU" sz="1400" dirty="0"/>
              <a:t>провести рефлексию </a:t>
            </a:r>
            <a:r>
              <a:rPr lang="ru-RU" sz="1400" dirty="0" smtClean="0"/>
              <a:t>и честно оценить результаты своей работы</a:t>
            </a:r>
            <a:endParaRPr lang="ru-RU" sz="1400" dirty="0"/>
          </a:p>
        </p:txBody>
      </p:sp>
      <p:graphicFrame>
        <p:nvGraphicFramePr>
          <p:cNvPr id="4" name="Таблица 3">
            <a:extLst>
              <a:ext uri="{FF2B5EF4-FFF2-40B4-BE49-F238E27FC236}">
                <a16:creationId xmlns:a16="http://schemas.microsoft.com/office/drawing/2014/main" xmlns="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77442"/>
              </p:ext>
            </p:extLst>
          </p:nvPr>
        </p:nvGraphicFramePr>
        <p:xfrm>
          <a:off x="235132" y="1219417"/>
          <a:ext cx="9394984" cy="5334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23759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2171225">
                  <a:extLst>
                    <a:ext uri="{9D8B030D-6E8A-4147-A177-3AD203B41FA5}">
                      <a16:colId xmlns:a16="http://schemas.microsoft.com/office/drawing/2014/main" xmlns="" val="3257848256"/>
                    </a:ext>
                  </a:extLst>
                </a:gridCol>
              </a:tblGrid>
              <a:tr h="361188">
                <a:tc>
                  <a:txBody>
                    <a:bodyPr/>
                    <a:lstStyle/>
                    <a:p>
                      <a:pPr algn="ctr" rtl="0"/>
                      <a:endParaRPr lang="ru-RU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 1 до 10 баллов</a:t>
                      </a:r>
                    </a:p>
                    <a:p>
                      <a:pPr algn="ctr" rtl="0"/>
                      <a:endParaRPr lang="ru-RU" sz="16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223600"/>
                  </a:ext>
                </a:extLst>
              </a:tr>
              <a:tr h="787656">
                <a:tc>
                  <a:txBody>
                    <a:bodyPr/>
                    <a:lstStyle/>
                    <a:p>
                      <a:pPr algn="ctr" defTabSz="720000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Техническое исполнение</a:t>
                      </a:r>
                    </a:p>
                    <a:p>
                      <a:pPr algn="ctr" defTabSz="720000" rtl="0"/>
                      <a:r>
                        <a:rPr lang="ru-RU" sz="1600" b="1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топология, отсутствие ошибок, пустых или скрытых объектов, отсутствие несоединенных вершин и т.п.)</a:t>
                      </a:r>
                      <a:endParaRPr lang="ru-RU" sz="14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Дизайн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(творческий подход, сочетание цветов, соотношение размеров деталей)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53448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Количество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(учитываются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надписи, декоративные детали, узоры)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53448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Техническая сложность элементов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(учитывается сложность букв, узоров,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декоративных элементов)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75952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Практическая значимость и польза 3D – модели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(разработанная модель</a:t>
                      </a:r>
                      <a:r>
                        <a:rPr lang="ru-RU" sz="1600" b="0" i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может часто применяться на уроках при изучении одной или нескольких тем)</a:t>
                      </a:r>
                      <a:endParaRPr lang="ru-RU" sz="1600" b="0" i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Полнота предоставления отчета</a:t>
                      </a:r>
                    </a:p>
                    <a:p>
                      <a:pPr algn="ctr" rtl="0"/>
                      <a:r>
                        <a:rPr lang="ru-RU" sz="1600" b="0" i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(презентация заполнена соответственно рекомендациям, заявка на участие в конкурсе заполнена корректно, выслано согласие на обработку персональных данных)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6249079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9"/>
          <a:stretch/>
        </p:blipFill>
        <p:spPr>
          <a:xfrm rot="5400000">
            <a:off x="7648847" y="2314847"/>
            <a:ext cx="6858000" cy="2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61_TF16411245.potx" id="{773883C8-4131-4ECF-9E3C-74DD0B29E0A1}" vid="{18BBA691-B286-47C1-88FF-3C6BA8E7AA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  <ds:schemaRef ds:uri="fb0879af-3eba-417a-a55a-ffe6dcd6ca77"/>
    <ds:schemaRef ds:uri="6dc4bcd6-49db-4c07-9060-8acfc67cef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минималистичных цветах</Template>
  <TotalTime>0</TotalTime>
  <Words>583</Words>
  <Application>Microsoft Office PowerPoint</Application>
  <PresentationFormat>Широкоэкранный</PresentationFormat>
  <Paragraphs>93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Тема Office</vt:lpstr>
      <vt:lpstr>3d - МОДЕЛЛЕР</vt:lpstr>
      <vt:lpstr>Информация по заполнению слайдов</vt:lpstr>
      <vt:lpstr>О ВЫБОРЕ И РАБОТЕ</vt:lpstr>
      <vt:lpstr>Проблемка вышла…</vt:lpstr>
      <vt:lpstr>Взгляд изнутри (слайд для возрастных категорий 10-13/14-17 лет)</vt:lpstr>
      <vt:lpstr>Подводим итоги</vt:lpstr>
      <vt:lpstr>Подводим итоги</vt:lpstr>
      <vt:lpstr>Самооценка Номинация Конкурса: «Макет» возрастная категория 6 – 9 лет  </vt:lpstr>
      <vt:lpstr>Самооценка Номинация Конкурса: «Визуализация» возрастная категория 10-13/14-17 лет  </vt:lpstr>
      <vt:lpstr>Самооценка Номинация Конкурса: «Макет» возрастная категория 10-13/14-17 лет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2022-12-16T08:52:04Z</dcterms:created>
  <dcterms:modified xsi:type="dcterms:W3CDTF">2023-01-10T08:47:57Z</dcterms:modified>
</cp:coreProperties>
</file>